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31" Type="http://schemas.openxmlformats.org/officeDocument/2006/relationships/viewProps" Target="viewProps.xml"/><Relationship Id="rId30" Type="http://schemas.openxmlformats.org/officeDocument/2006/relationships/tableStyles" Target="tableStyles.xml"/><Relationship Id="rId3" Type="http://schemas.openxmlformats.org/officeDocument/2006/relationships/slide" Target="slides/slide2.xml"/><Relationship Id="rId29" Type="http://schemas.openxmlformats.org/officeDocument/2006/relationships/presProps" Target="presProps.xml"/><Relationship Id="rId28" Type="http://schemas.openxmlformats.org/officeDocument/2006/relationships/slide" Target="slides/slide27.xml"/><Relationship Id="rId27" Type="http://schemas.openxmlformats.org/officeDocument/2006/relationships/slide" Target="slides/slide26.xml"/><Relationship Id="rId26" Type="http://schemas.openxmlformats.org/officeDocument/2006/relationships/slide" Target="slides/slide25.xml"/><Relationship Id="rId25" Type="http://schemas.openxmlformats.org/officeDocument/2006/relationships/slide" Target="slides/slide24.xml"/><Relationship Id="rId24" Type="http://schemas.openxmlformats.org/officeDocument/2006/relationships/slide" Target="slides/slide23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" name="group 2"/>
          <p:cNvGrpSpPr/>
          <p:nvPr/>
        </p:nvGrpSpPr>
        <p:grpSpPr>
          <a:xfrm rot="21600000">
            <a:off x="362966" y="548092"/>
            <a:ext cx="9185743" cy="6487302"/>
            <a:chOff x="0" y="0"/>
            <a:chExt cx="9185743" cy="648730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185743" cy="6487302"/>
            </a:xfrm>
            <a:prstGeom prst="rect">
              <a:avLst/>
            </a:prstGeom>
          </p:spPr>
        </p:pic>
        <p:sp>
          <p:nvSpPr>
            <p:cNvPr id="6" name="textbox 6"/>
            <p:cNvSpPr/>
            <p:nvPr/>
          </p:nvSpPr>
          <p:spPr>
            <a:xfrm>
              <a:off x="-12700" y="-12700"/>
              <a:ext cx="9211309" cy="673671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616584" algn="l" rtl="0" eaLnBrk="0">
                <a:lnSpc>
                  <a:spcPts val="11234"/>
                </a:lnSpc>
                <a:spcBef>
                  <a:spcPts val="2"/>
                </a:spcBef>
                <a:tabLst/>
              </a:pPr>
              <a:r>
                <a:rPr sz="14700" kern="0" spc="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AN</a:t>
              </a:r>
              <a:r>
                <a:rPr sz="14700" kern="0" spc="112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6003</a:t>
              </a:r>
              <a:endParaRPr sz="14700" dirty="0">
                <a:latin typeface="Malgun Gothic"/>
                <a:ea typeface="Malgun Gothic"/>
                <a:cs typeface="Malgun Gothic"/>
              </a:endParaRPr>
            </a:p>
            <a:p>
              <a:pPr marL="674369" indent="-57785" algn="l" rtl="0" eaLnBrk="0">
                <a:lnSpc>
                  <a:spcPct val="95000"/>
                </a:lnSpc>
                <a:spcBef>
                  <a:spcPts val="254"/>
                </a:spcBef>
                <a:tabLst/>
              </a:pPr>
              <a:r>
                <a:rPr sz="14700" kern="0" spc="49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Analytics</a:t>
              </a:r>
              <a:r>
                <a:rPr sz="14700" kern="0" spc="7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sz="14700" kern="0" spc="53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Strategy</a:t>
              </a:r>
              <a:endParaRPr sz="14700" dirty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 rot="21600000">
            <a:off x="10586493" y="6446772"/>
            <a:ext cx="6940199" cy="3235323"/>
            <a:chOff x="0" y="0"/>
            <a:chExt cx="6940199" cy="323532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6940199" cy="3235323"/>
            </a:xfrm>
            <a:prstGeom prst="rect">
              <a:avLst/>
            </a:prstGeom>
          </p:spPr>
        </p:pic>
        <p:sp>
          <p:nvSpPr>
            <p:cNvPr id="10" name="textbox 10"/>
            <p:cNvSpPr/>
            <p:nvPr/>
          </p:nvSpPr>
          <p:spPr>
            <a:xfrm>
              <a:off x="-12700" y="-12700"/>
              <a:ext cx="6965950" cy="332359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0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8221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401320" algn="l" rtl="0" eaLnBrk="0">
                <a:lnSpc>
                  <a:spcPct val="77000"/>
                </a:lnSpc>
                <a:tabLst/>
              </a:pPr>
              <a:r>
                <a:rPr sz="3400" kern="0" spc="13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DELWIN RAMSES VA</a:t>
              </a:r>
              <a:r>
                <a:rPr sz="3400" kern="0" spc="12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N STRIEN</a:t>
              </a:r>
              <a:endParaRPr sz="3400" dirty="0">
                <a:latin typeface="Malgun Gothic"/>
                <a:ea typeface="Malgun Gothic"/>
                <a:cs typeface="Malgun Gothic"/>
              </a:endParaRPr>
            </a:p>
            <a:p>
              <a:pPr marL="3687445" algn="l" rtl="0" eaLnBrk="0">
                <a:lnSpc>
                  <a:spcPct val="77000"/>
                </a:lnSpc>
                <a:spcBef>
                  <a:spcPts val="834"/>
                </a:spcBef>
                <a:tabLst/>
              </a:pPr>
              <a:r>
                <a:rPr sz="3400" kern="0" spc="13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JO BUM JOON</a:t>
              </a:r>
              <a:endParaRPr sz="3400" dirty="0">
                <a:latin typeface="Malgun Gothic"/>
                <a:ea typeface="Malgun Gothic"/>
                <a:cs typeface="Malgun Gothic"/>
              </a:endParaRPr>
            </a:p>
            <a:p>
              <a:pPr marL="229234" algn="l" rtl="0" eaLnBrk="0">
                <a:lnSpc>
                  <a:spcPct val="77000"/>
                </a:lnSpc>
                <a:spcBef>
                  <a:spcPts val="834"/>
                </a:spcBef>
                <a:tabLst/>
              </a:pPr>
              <a:r>
                <a:rPr sz="3400" kern="0" spc="11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NGUYEN NGOC THI</a:t>
              </a:r>
              <a:r>
                <a:rPr sz="3400" kern="0" spc="10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EN HUONG</a:t>
              </a:r>
              <a:endParaRPr sz="3400" dirty="0">
                <a:latin typeface="Malgun Gothic"/>
                <a:ea typeface="Malgun Gothic"/>
                <a:cs typeface="Malgun Gothic"/>
              </a:endParaRPr>
            </a:p>
            <a:p>
              <a:pPr marL="3486150" algn="l" rtl="0" eaLnBrk="0">
                <a:lnSpc>
                  <a:spcPts val="2659"/>
                </a:lnSpc>
                <a:spcBef>
                  <a:spcPts val="821"/>
                </a:spcBef>
                <a:tabLst/>
              </a:pPr>
              <a:r>
                <a:rPr sz="3400" kern="0" spc="14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ZHANG JIANYU</a:t>
              </a:r>
              <a:endParaRPr sz="3400" dirty="0">
                <a:latin typeface="Malgun Gothic"/>
                <a:ea typeface="Malgun Gothic"/>
                <a:cs typeface="Malgun Gothic"/>
              </a:endParaRPr>
            </a:p>
            <a:p>
              <a:pPr marL="3987800" algn="l" rtl="0" eaLnBrk="0">
                <a:lnSpc>
                  <a:spcPct val="97000"/>
                </a:lnSpc>
                <a:spcBef>
                  <a:spcPts val="7"/>
                </a:spcBef>
                <a:tabLst/>
              </a:pPr>
              <a:r>
                <a:rPr sz="3400" kern="0" spc="5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ZHANG NING</a:t>
              </a:r>
              <a:endParaRPr sz="3400" dirty="0">
                <a:latin typeface="Malgun Gothic"/>
                <a:ea typeface="Malgun Gothic"/>
                <a:cs typeface="Malgun Gothic"/>
              </a:endParaRPr>
            </a:p>
            <a:p>
              <a:pPr algn="l" rtl="0" eaLnBrk="0">
                <a:lnSpc>
                  <a:spcPct val="100000"/>
                </a:lnSpc>
                <a:tabLst/>
              </a:pPr>
              <a:endParaRPr sz="11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6549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3547109" algn="l" rtl="0" eaLnBrk="0">
                <a:lnSpc>
                  <a:spcPct val="77000"/>
                </a:lnSpc>
                <a:tabLst/>
              </a:pPr>
              <a:r>
                <a:rPr sz="3400" kern="0" spc="14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ZHAO HENGJIE</a:t>
              </a:r>
              <a:endParaRPr sz="3400" dirty="0"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2" name="textbox 12"/>
          <p:cNvSpPr/>
          <p:nvPr/>
        </p:nvSpPr>
        <p:spPr>
          <a:xfrm>
            <a:off x="12125159" y="4900210"/>
            <a:ext cx="5450840" cy="1174750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85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505459" algn="l" rtl="0" eaLnBrk="0">
              <a:lnSpc>
                <a:spcPct val="98000"/>
              </a:lnSpc>
              <a:tabLst/>
            </a:pPr>
            <a:r>
              <a:rPr sz="4600" kern="0" spc="7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Group Members</a:t>
            </a:r>
            <a:endParaRPr sz="4600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 12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0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102977" y="2585125"/>
            <a:ext cx="12077699" cy="694372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21600000">
            <a:off x="528908" y="462598"/>
            <a:ext cx="16627366" cy="1941830"/>
            <a:chOff x="0" y="0"/>
            <a:chExt cx="16627366" cy="1941830"/>
          </a:xfrm>
        </p:grpSpPr>
        <p:pic>
          <p:nvPicPr>
            <p:cNvPr id="132" name="picture 1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6627366" cy="1941830"/>
            </a:xfrm>
            <a:prstGeom prst="rect">
              <a:avLst/>
            </a:prstGeom>
          </p:spPr>
        </p:pic>
        <p:sp>
          <p:nvSpPr>
            <p:cNvPr id="134" name="textbox 134"/>
            <p:cNvSpPr/>
            <p:nvPr/>
          </p:nvSpPr>
          <p:spPr>
            <a:xfrm>
              <a:off x="-12700" y="-12700"/>
              <a:ext cx="16652875" cy="198564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359409" algn="l" rtl="0" eaLnBrk="0">
                <a:lnSpc>
                  <a:spcPct val="83000"/>
                </a:lnSpc>
                <a:spcBef>
                  <a:spcPts val="2"/>
                </a:spcBef>
                <a:tabLst/>
              </a:pPr>
              <a:r>
                <a:rPr sz="5500" kern="0" spc="17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Except</a:t>
              </a:r>
              <a:r>
                <a:rPr sz="5500" kern="0" spc="-22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sz="5500" kern="0" spc="17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for previous injuries, unclear differe</a:t>
              </a:r>
              <a:r>
                <a:rPr sz="5500" kern="0" spc="16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nces</a:t>
              </a:r>
              <a:endParaRPr sz="5500" dirty="0">
                <a:latin typeface="Malgun Gothic"/>
                <a:ea typeface="Malgun Gothic"/>
                <a:cs typeface="Malgun Gothic"/>
              </a:endParaRPr>
            </a:p>
            <a:p>
              <a:pPr marL="333375" algn="l" rtl="0" eaLnBrk="0">
                <a:lnSpc>
                  <a:spcPct val="98000"/>
                </a:lnSpc>
                <a:spcBef>
                  <a:spcPts val="50"/>
                </a:spcBef>
                <a:tabLst/>
              </a:pPr>
              <a:r>
                <a:rPr sz="5500" kern="0" spc="18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observed oth</a:t>
              </a:r>
              <a:r>
                <a:rPr sz="5500" kern="0" spc="17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er</a:t>
              </a:r>
              <a:r>
                <a:rPr sz="5500" kern="0" spc="-22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sz="5500" kern="0" spc="17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football-specific attributes</a:t>
              </a:r>
              <a:endParaRPr sz="5500" dirty="0"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36" name="textbox 136"/>
          <p:cNvSpPr/>
          <p:nvPr/>
        </p:nvSpPr>
        <p:spPr>
          <a:xfrm>
            <a:off x="12428067" y="9813761"/>
            <a:ext cx="5520054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4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y : Nguyen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Ngoc T</a:t>
            </a:r>
            <a:r>
              <a:rPr sz="2000" kern="0" spc="-36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hien</a:t>
            </a:r>
            <a:r>
              <a:rPr sz="2000" kern="0" spc="2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Huong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 13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0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659632" y="2542199"/>
            <a:ext cx="11372850" cy="702945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21600000">
            <a:off x="528908" y="462598"/>
            <a:ext cx="16673800" cy="1941830"/>
            <a:chOff x="0" y="0"/>
            <a:chExt cx="16673800" cy="1941830"/>
          </a:xfrm>
        </p:grpSpPr>
        <p:pic>
          <p:nvPicPr>
            <p:cNvPr id="142" name="picture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6673800" cy="1941830"/>
            </a:xfrm>
            <a:prstGeom prst="rect">
              <a:avLst/>
            </a:prstGeom>
          </p:spPr>
        </p:pic>
        <p:sp>
          <p:nvSpPr>
            <p:cNvPr id="144" name="textbox 144"/>
            <p:cNvSpPr/>
            <p:nvPr/>
          </p:nvSpPr>
          <p:spPr>
            <a:xfrm>
              <a:off x="-12700" y="-12700"/>
              <a:ext cx="16699230" cy="198501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9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9357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359409" algn="l" rtl="0" eaLnBrk="0">
                <a:lnSpc>
                  <a:spcPct val="82000"/>
                </a:lnSpc>
                <a:tabLst/>
              </a:pPr>
              <a:r>
                <a:rPr sz="5500" kern="0" spc="15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Not injured players score better across</a:t>
              </a:r>
              <a:r>
                <a:rPr sz="5500" kern="0" spc="14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 physical</a:t>
              </a:r>
              <a:endParaRPr sz="5500" dirty="0">
                <a:latin typeface="Malgun Gothic"/>
                <a:ea typeface="Malgun Gothic"/>
                <a:cs typeface="Malgun Gothic"/>
              </a:endParaRPr>
            </a:p>
            <a:p>
              <a:pPr marL="333375" algn="l" rtl="0" eaLnBrk="0">
                <a:lnSpc>
                  <a:spcPct val="81000"/>
                </a:lnSpc>
                <a:spcBef>
                  <a:spcPts val="54"/>
                </a:spcBef>
                <a:tabLst/>
              </a:pPr>
              <a:r>
                <a:rPr sz="5500" kern="0" spc="29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assessment</a:t>
              </a:r>
              <a:r>
                <a:rPr sz="5500" kern="0" spc="-22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sz="5500" kern="0" spc="29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facto</a:t>
              </a:r>
              <a:r>
                <a:rPr sz="5500" kern="0" spc="28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rs</a:t>
              </a:r>
              <a:endParaRPr sz="5500" dirty="0"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46" name="textbox 146"/>
          <p:cNvSpPr/>
          <p:nvPr/>
        </p:nvSpPr>
        <p:spPr>
          <a:xfrm>
            <a:off x="12428067" y="9813761"/>
            <a:ext cx="5520054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4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y : Nguyen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Ngoc T</a:t>
            </a:r>
            <a:r>
              <a:rPr sz="2000" kern="0" spc="-36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hien</a:t>
            </a:r>
            <a:r>
              <a:rPr sz="2000" kern="0" spc="2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Huong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 14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0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5802" y="2714559"/>
            <a:ext cx="16259171" cy="668655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528908" y="462598"/>
            <a:ext cx="16795988" cy="1941830"/>
            <a:chOff x="0" y="0"/>
            <a:chExt cx="16795988" cy="1941830"/>
          </a:xfrm>
        </p:grpSpPr>
        <p:pic>
          <p:nvPicPr>
            <p:cNvPr id="152" name="picture 1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6795988" cy="1941830"/>
            </a:xfrm>
            <a:prstGeom prst="rect">
              <a:avLst/>
            </a:prstGeom>
          </p:spPr>
        </p:pic>
        <p:sp>
          <p:nvSpPr>
            <p:cNvPr id="154" name="textbox 154"/>
            <p:cNvSpPr/>
            <p:nvPr/>
          </p:nvSpPr>
          <p:spPr>
            <a:xfrm>
              <a:off x="-12700" y="-12700"/>
              <a:ext cx="16821785" cy="200088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9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359409" algn="l" rtl="0" eaLnBrk="0">
                <a:lnSpc>
                  <a:spcPct val="83000"/>
                </a:lnSpc>
                <a:spcBef>
                  <a:spcPts val="4"/>
                </a:spcBef>
                <a:tabLst/>
              </a:pPr>
              <a:r>
                <a:rPr sz="5500" kern="0" spc="10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Not injured players also have more sleep, higher</a:t>
              </a:r>
              <a:endParaRPr sz="5500" dirty="0">
                <a:latin typeface="Malgun Gothic"/>
                <a:ea typeface="Malgun Gothic"/>
                <a:cs typeface="Malgun Gothic"/>
              </a:endParaRPr>
            </a:p>
            <a:p>
              <a:pPr marL="351790" algn="l" rtl="0" eaLnBrk="0">
                <a:lnSpc>
                  <a:spcPct val="100000"/>
                </a:lnSpc>
                <a:spcBef>
                  <a:spcPts val="17"/>
                </a:spcBef>
                <a:tabLst/>
              </a:pPr>
              <a:r>
                <a:rPr sz="5500" kern="0" spc="11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nutrition quality and lower str</a:t>
              </a:r>
              <a:r>
                <a:rPr sz="5500" kern="0" spc="100" dirty="0">
                  <a:solidFill>
                    <a:srgbClr val="294733">
                      <a:alpha val="100000"/>
                    </a:srgbClr>
                  </a:solidFill>
                  <a:latin typeface="Malgun Gothic"/>
                  <a:ea typeface="Malgun Gothic"/>
                  <a:cs typeface="Malgun Gothic"/>
                </a:rPr>
                <a:t>ess level</a:t>
              </a:r>
              <a:endParaRPr sz="5500" dirty="0"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56" name="textbox 156"/>
          <p:cNvSpPr/>
          <p:nvPr/>
        </p:nvSpPr>
        <p:spPr>
          <a:xfrm>
            <a:off x="12428067" y="9813761"/>
            <a:ext cx="5520054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4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y : Nguyen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Ngoc T</a:t>
            </a:r>
            <a:r>
              <a:rPr sz="2000" kern="0" spc="-36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hien</a:t>
            </a:r>
            <a:r>
              <a:rPr sz="2000" kern="0" spc="2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Huong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 15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0" name="picture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44000" y="938179"/>
            <a:ext cx="9141904" cy="9348820"/>
          </a:xfrm>
          <a:prstGeom prst="rect">
            <a:avLst/>
          </a:prstGeom>
        </p:spPr>
      </p:pic>
      <p:sp>
        <p:nvSpPr>
          <p:cNvPr id="162" name="rect 162"/>
          <p:cNvSpPr/>
          <p:nvPr/>
        </p:nvSpPr>
        <p:spPr>
          <a:xfrm>
            <a:off x="683785" y="4448977"/>
            <a:ext cx="9996402" cy="1377697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4" name="textbox 164"/>
          <p:cNvSpPr/>
          <p:nvPr/>
        </p:nvSpPr>
        <p:spPr>
          <a:xfrm>
            <a:off x="671085" y="4781094"/>
            <a:ext cx="10022205" cy="838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75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9000"/>
              </a:lnSpc>
              <a:tabLst>
                <a:tab pos="408940" algn="l"/>
              </a:tabLst>
            </a:pPr>
            <a:r>
              <a:rPr sz="6700" kern="0" spc="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6700" kern="0" spc="64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03 </a:t>
            </a:r>
            <a:r>
              <a:rPr sz="10400" kern="0" spc="640" baseline="21035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-</a:t>
            </a:r>
            <a:r>
              <a:rPr sz="6700" kern="0" spc="64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6700" kern="0" spc="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Predictive</a:t>
            </a:r>
            <a:r>
              <a:rPr sz="6700" kern="0" spc="64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6700" kern="0" spc="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Models  </a:t>
            </a:r>
            <a:endParaRPr sz="6700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 16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8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292313" y="2523877"/>
            <a:ext cx="8639175" cy="5724524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63455" y="2523877"/>
            <a:ext cx="8620124" cy="5724524"/>
          </a:xfrm>
          <a:prstGeom prst="rect">
            <a:avLst/>
          </a:prstGeom>
        </p:spPr>
      </p:pic>
      <p:sp>
        <p:nvSpPr>
          <p:cNvPr id="172" name="textbox 172"/>
          <p:cNvSpPr/>
          <p:nvPr/>
        </p:nvSpPr>
        <p:spPr>
          <a:xfrm>
            <a:off x="362260" y="8706536"/>
            <a:ext cx="17562194" cy="1023619"/>
          </a:xfrm>
          <a:prstGeom prst="rect">
            <a:avLst/>
          </a:prstGeom>
          <a:solidFill>
            <a:srgbClr val="B3D8E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930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53489" algn="l" rtl="0" eaLnBrk="0">
              <a:lnSpc>
                <a:spcPct val="100000"/>
              </a:lnSpc>
              <a:tabLst/>
            </a:pPr>
            <a:r>
              <a:rPr sz="2400" b="1" kern="0" spc="1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Noticeable</a:t>
            </a:r>
            <a:r>
              <a:rPr sz="2400" b="1" kern="0" spc="-1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1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gaps </a:t>
            </a: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between injury-prone and injury-resistant groups</a:t>
            </a:r>
            <a:r>
              <a:rPr sz="2400" kern="0" spc="36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 </a:t>
            </a: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⟶</a:t>
            </a:r>
            <a:r>
              <a:rPr sz="2400" kern="0" spc="26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 </a:t>
            </a: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baseline f</a:t>
            </a:r>
            <a:r>
              <a:rPr sz="2400" kern="0" spc="10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or further guidelines</a:t>
            </a:r>
            <a:endParaRPr sz="2400" dirty="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174" name="textbox 174"/>
          <p:cNvSpPr/>
          <p:nvPr/>
        </p:nvSpPr>
        <p:spPr>
          <a:xfrm>
            <a:off x="236822" y="368344"/>
            <a:ext cx="4645659" cy="1311275"/>
          </a:xfrm>
          <a:prstGeom prst="rect">
            <a:avLst/>
          </a:prstGeom>
          <a:solidFill>
            <a:srgbClr val="9FA6EE">
              <a:alpha val="9882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79095" algn="l" rtl="0" eaLnBrk="0">
              <a:lnSpc>
                <a:spcPct val="97000"/>
              </a:lnSpc>
              <a:spcBef>
                <a:spcPts val="4"/>
              </a:spcBef>
              <a:tabLst/>
            </a:pPr>
            <a:r>
              <a:rPr sz="6400" kern="0" spc="240" dirty="0">
                <a:solidFill>
                  <a:srgbClr val="FFFFFF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Clustering</a:t>
            </a:r>
            <a:endParaRPr sz="6400" dirty="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176" name="textbox 176"/>
          <p:cNvSpPr/>
          <p:nvPr/>
        </p:nvSpPr>
        <p:spPr>
          <a:xfrm>
            <a:off x="14210407" y="537216"/>
            <a:ext cx="3716020" cy="1524635"/>
          </a:xfrm>
          <a:prstGeom prst="rect">
            <a:avLst/>
          </a:prstGeom>
          <a:solidFill>
            <a:srgbClr val="B3D8E5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  <a:p>
            <a:pPr marL="1073785" algn="l" rtl="0" eaLnBrk="0">
              <a:lnSpc>
                <a:spcPct val="125000"/>
              </a:lnSpc>
              <a:spcBef>
                <a:spcPts val="5"/>
              </a:spcBef>
              <a:tabLst/>
            </a:pPr>
            <a:r>
              <a:rPr sz="2400" b="1" u="sng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Injury</a:t>
            </a:r>
            <a:r>
              <a:rPr sz="2400" b="1" u="sng" kern="0" spc="-1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u="sng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Rate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741044" algn="l" rtl="0" eaLnBrk="0">
              <a:lnSpc>
                <a:spcPct val="78000"/>
              </a:lnSpc>
              <a:spcBef>
                <a:spcPts val="534"/>
              </a:spcBef>
              <a:tabLst/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Cluster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 1:</a:t>
            </a:r>
            <a:r>
              <a:rPr sz="2400" kern="0" spc="26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 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21.4%</a:t>
            </a:r>
            <a:endParaRPr sz="2400" dirty="0">
              <a:latin typeface="Segoe UI Symbol"/>
              <a:ea typeface="Segoe UI Symbol"/>
              <a:cs typeface="Segoe UI Symbo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26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709930" algn="l" rtl="0" eaLnBrk="0">
              <a:lnSpc>
                <a:spcPct val="78000"/>
              </a:lnSpc>
              <a:tabLst/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Cluster</a:t>
            </a:r>
            <a:r>
              <a:rPr sz="2400" kern="0" spc="19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 </a:t>
            </a:r>
            <a:r>
              <a:rPr sz="2400" kern="0" spc="140" dirty="0">
                <a:solidFill>
                  <a:srgbClr val="000000">
                    <a:alpha val="100000"/>
                  </a:srgbClr>
                </a:solidFill>
                <a:latin typeface="Segoe UI Symbol"/>
                <a:ea typeface="Segoe UI Symbol"/>
                <a:cs typeface="Segoe UI Symbol"/>
              </a:rPr>
              <a:t>2: 76.8%</a:t>
            </a:r>
            <a:endParaRPr sz="2400" dirty="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178" name="textbox 178"/>
          <p:cNvSpPr/>
          <p:nvPr/>
        </p:nvSpPr>
        <p:spPr>
          <a:xfrm>
            <a:off x="14321849" y="9813761"/>
            <a:ext cx="3694429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 Zhao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engjie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 18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2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52336" y="2444084"/>
            <a:ext cx="9791700" cy="6477000"/>
          </a:xfrm>
          <a:prstGeom prst="rect">
            <a:avLst/>
          </a:prstGeom>
        </p:spPr>
      </p:pic>
      <p:sp>
        <p:nvSpPr>
          <p:cNvPr id="184" name="textbox 184"/>
          <p:cNvSpPr/>
          <p:nvPr/>
        </p:nvSpPr>
        <p:spPr>
          <a:xfrm>
            <a:off x="10730165" y="2681009"/>
            <a:ext cx="6734809" cy="69564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11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068069" algn="l" rtl="0" eaLnBrk="0">
              <a:lnSpc>
                <a:spcPct val="95000"/>
              </a:lnSpc>
              <a:tabLst/>
            </a:pPr>
            <a:r>
              <a:rPr sz="3000" b="1" kern="0" spc="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Football-</a:t>
            </a:r>
            <a:r>
              <a:rPr sz="3000" b="1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Specific</a:t>
            </a:r>
            <a:r>
              <a:rPr sz="3000" b="1" kern="0" spc="-1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Metrics: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29844" indent="-6350" algn="l" rtl="0" eaLnBrk="0">
              <a:lnSpc>
                <a:spcPct val="94000"/>
              </a:lnSpc>
              <a:spcBef>
                <a:spcPts val="4"/>
              </a:spcBef>
              <a:tabLst/>
            </a:pP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One</a:t>
            </a:r>
            <a:r>
              <a:rPr sz="3000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more</a:t>
            </a:r>
            <a:r>
              <a:rPr sz="3000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previous</a:t>
            </a:r>
            <a:r>
              <a:rPr sz="3000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injury</a:t>
            </a:r>
            <a:r>
              <a:rPr sz="3000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twice</a:t>
            </a:r>
            <a:r>
              <a:rPr sz="3000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more</a:t>
            </a:r>
            <a:r>
              <a:rPr sz="3000" kern="0" spc="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likely to get injured.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378585" algn="l" rtl="0" eaLnBrk="0">
              <a:lnSpc>
                <a:spcPct val="80000"/>
              </a:lnSpc>
              <a:spcBef>
                <a:spcPts val="901"/>
              </a:spcBef>
              <a:tabLst/>
            </a:pPr>
            <a:r>
              <a:rPr sz="3000" b="1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Fitness</a:t>
            </a:r>
            <a:r>
              <a:rPr sz="3000" b="1" kern="0" spc="-29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Assessment</a:t>
            </a:r>
            <a:r>
              <a:rPr sz="3000" b="1" kern="0" spc="1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s: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29209" indent="-5080" algn="l" rtl="0" eaLnBrk="0">
              <a:lnSpc>
                <a:spcPct val="94000"/>
              </a:lnSpc>
              <a:spcBef>
                <a:spcPts val="540"/>
              </a:spcBef>
              <a:tabLst/>
            </a:pPr>
            <a:r>
              <a:rPr sz="3000" kern="0" spc="1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1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unit</a:t>
            </a:r>
            <a:r>
              <a:rPr sz="3000" kern="0" spc="1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increase</a:t>
            </a:r>
            <a:r>
              <a:rPr sz="3000" kern="0" spc="1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</a:t>
            </a:r>
            <a:r>
              <a:rPr sz="3000" kern="0" spc="1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balance</a:t>
            </a:r>
            <a:r>
              <a:rPr sz="3000" kern="0" spc="1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test</a:t>
            </a:r>
            <a:r>
              <a:rPr sz="3000" kern="0" spc="1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score</a:t>
            </a:r>
            <a:r>
              <a:rPr sz="3000" kern="0" spc="1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,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21% less likely to get injured.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869439" algn="l" rtl="0" eaLnBrk="0">
              <a:lnSpc>
                <a:spcPct val="95000"/>
              </a:lnSpc>
              <a:spcBef>
                <a:spcPts val="911"/>
              </a:spcBef>
              <a:tabLst/>
            </a:pPr>
            <a:r>
              <a:rPr sz="3000" b="1" kern="0" spc="9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Lifestyle</a:t>
            </a:r>
            <a:r>
              <a:rPr sz="3000" b="1" kern="0" spc="-1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9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Factors: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12700" indent="11429" algn="l" rtl="0" eaLnBrk="0">
              <a:lnSpc>
                <a:spcPct val="94000"/>
              </a:lnSpc>
              <a:spcBef>
                <a:spcPts val="1"/>
              </a:spcBef>
              <a:tabLst/>
            </a:pP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1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more</a:t>
            </a: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hours</a:t>
            </a: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of</a:t>
            </a: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sleep</a:t>
            </a: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, 90%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less</a:t>
            </a: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likely</a:t>
            </a:r>
            <a:r>
              <a:rPr sz="3000" kern="0" spc="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to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get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injured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.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43989" algn="l" rtl="0" eaLnBrk="0">
              <a:lnSpc>
                <a:spcPct val="95000"/>
              </a:lnSpc>
              <a:spcBef>
                <a:spcPts val="911"/>
              </a:spcBef>
              <a:tabLst/>
            </a:pPr>
            <a:r>
              <a:rPr sz="30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Training</a:t>
            </a:r>
            <a:r>
              <a:rPr sz="30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Complia</a:t>
            </a:r>
            <a:r>
              <a:rPr sz="3000" b="1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nce</a:t>
            </a: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: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20320" indent="13970" algn="l" rtl="0" eaLnBrk="0">
              <a:lnSpc>
                <a:spcPct val="93000"/>
              </a:lnSpc>
              <a:spcBef>
                <a:spcPts val="64"/>
              </a:spcBef>
              <a:tabLst/>
            </a:pP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If</a:t>
            </a:r>
            <a:r>
              <a:rPr sz="3000" kern="0" spc="2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the</a:t>
            </a:r>
            <a:r>
              <a:rPr sz="3000" kern="0" spc="2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player</a:t>
            </a:r>
            <a:r>
              <a:rPr sz="3000" kern="0" spc="2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adheres</a:t>
            </a:r>
            <a:r>
              <a:rPr sz="3000" kern="0" spc="2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to</a:t>
            </a:r>
            <a:r>
              <a:rPr sz="3000" kern="0" spc="-9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the</a:t>
            </a:r>
            <a:r>
              <a:rPr sz="3000" kern="0" spc="-1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warm</a:t>
            </a:r>
            <a:r>
              <a:rPr sz="3000" kern="0" spc="2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-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up 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routine</a:t>
            </a:r>
            <a:r>
              <a:rPr sz="3000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he</a:t>
            </a:r>
            <a:r>
              <a:rPr sz="3000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/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she</a:t>
            </a:r>
            <a:r>
              <a:rPr sz="3000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is</a:t>
            </a:r>
            <a:r>
              <a:rPr sz="3000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86%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less</a:t>
            </a:r>
            <a:r>
              <a:rPr sz="3000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likely</a:t>
            </a:r>
            <a:r>
              <a:rPr sz="3000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to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 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get</a:t>
            </a:r>
            <a:r>
              <a:rPr sz="3000" kern="0" spc="1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injured</a:t>
            </a:r>
            <a:r>
              <a:rPr sz="3000" kern="0" spc="1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.</a:t>
            </a:r>
            <a:endParaRPr sz="30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6" name="textbox 186"/>
          <p:cNvSpPr/>
          <p:nvPr/>
        </p:nvSpPr>
        <p:spPr>
          <a:xfrm>
            <a:off x="236822" y="368344"/>
            <a:ext cx="8065769" cy="1311275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02590" algn="l" rtl="0" eaLnBrk="0">
              <a:lnSpc>
                <a:spcPct val="100000"/>
              </a:lnSpc>
              <a:spcBef>
                <a:spcPts val="1"/>
              </a:spcBef>
              <a:tabLst/>
            </a:pPr>
            <a:r>
              <a:rPr sz="6400" kern="0" spc="19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Logistic regression</a:t>
            </a:r>
            <a:endParaRPr sz="6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8" name="textbox 188"/>
          <p:cNvSpPr/>
          <p:nvPr/>
        </p:nvSpPr>
        <p:spPr>
          <a:xfrm>
            <a:off x="11403861" y="1405832"/>
            <a:ext cx="5452109" cy="916939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55270" algn="l" rtl="0" eaLnBrk="0">
              <a:lnSpc>
                <a:spcPct val="84000"/>
              </a:lnSpc>
              <a:spcBef>
                <a:spcPts val="2"/>
              </a:spcBef>
              <a:tabLst/>
            </a:pPr>
            <a:r>
              <a:rPr sz="4500" i="1" kern="0" spc="18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Important findings</a:t>
            </a:r>
            <a:endParaRPr sz="4500" dirty="0">
              <a:latin typeface="Arial"/>
              <a:ea typeface="Arial"/>
              <a:cs typeface="Arial"/>
            </a:endParaRPr>
          </a:p>
        </p:txBody>
      </p:sp>
      <p:sp>
        <p:nvSpPr>
          <p:cNvPr id="190" name="textbox 190"/>
          <p:cNvSpPr/>
          <p:nvPr/>
        </p:nvSpPr>
        <p:spPr>
          <a:xfrm>
            <a:off x="14321849" y="9813761"/>
            <a:ext cx="3694429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 Zhao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engjie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 19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4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7074" y="2692694"/>
            <a:ext cx="9686925" cy="7153275"/>
          </a:xfrm>
          <a:prstGeom prst="rect">
            <a:avLst/>
          </a:prstGeom>
        </p:spPr>
      </p:pic>
      <p:pic>
        <p:nvPicPr>
          <p:cNvPr id="196" name="picture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735619" y="2687910"/>
            <a:ext cx="6572319" cy="6962727"/>
          </a:xfrm>
          <a:prstGeom prst="rect">
            <a:avLst/>
          </a:prstGeom>
        </p:spPr>
      </p:pic>
      <p:sp>
        <p:nvSpPr>
          <p:cNvPr id="198" name="textbox 198"/>
          <p:cNvSpPr/>
          <p:nvPr/>
        </p:nvSpPr>
        <p:spPr>
          <a:xfrm>
            <a:off x="11022121" y="2841650"/>
            <a:ext cx="5819775" cy="65297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73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03070" algn="l" rtl="0" eaLnBrk="0">
              <a:lnSpc>
                <a:spcPct val="98000"/>
              </a:lnSpc>
              <a:tabLst/>
            </a:pPr>
            <a:r>
              <a:rPr sz="2400" b="1" kern="0" spc="1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Lifestyle</a:t>
            </a:r>
            <a:r>
              <a:rPr sz="2400" b="1" kern="0" spc="-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1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factors: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226819" algn="l" rtl="0" eaLnBrk="0">
              <a:lnSpc>
                <a:spcPct val="97000"/>
              </a:lnSpc>
              <a:spcBef>
                <a:spcPts val="14"/>
              </a:spcBef>
              <a:tabLst/>
            </a:pP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Sleep_Hours_Per_Nigh</a:t>
            </a:r>
            <a:r>
              <a:rPr sz="2400" kern="0" spc="1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t,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512569" algn="l" rtl="0" eaLnBrk="0">
              <a:lnSpc>
                <a:spcPct val="80000"/>
              </a:lnSpc>
              <a:spcBef>
                <a:spcPts val="8"/>
              </a:spcBef>
              <a:tabLst/>
            </a:pPr>
            <a:r>
              <a:rPr sz="2400" kern="0" spc="1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Stress_Level_Score,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289050" algn="l" rtl="0" eaLnBrk="0">
              <a:lnSpc>
                <a:spcPct val="100000"/>
              </a:lnSpc>
              <a:spcBef>
                <a:spcPts val="441"/>
              </a:spcBef>
              <a:tabLst/>
            </a:pP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Nutrition_Quality_Sc</a:t>
            </a:r>
            <a:r>
              <a:rPr sz="2400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ore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3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3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9000"/>
              </a:lnSpc>
              <a:spcBef>
                <a:spcPts val="726"/>
              </a:spcBef>
              <a:tabLst/>
            </a:pPr>
            <a:r>
              <a:rPr sz="2400" b="1" kern="0" spc="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Physical</a:t>
            </a:r>
            <a:r>
              <a:rPr sz="2400" b="1" kern="0" spc="-1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</a:t>
            </a:r>
            <a:r>
              <a:rPr sz="2400" b="1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itness</a:t>
            </a:r>
            <a:r>
              <a:rPr sz="24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Assessment</a:t>
            </a:r>
            <a:r>
              <a:rPr sz="24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factors: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442085" algn="l" rtl="0" eaLnBrk="0">
              <a:lnSpc>
                <a:spcPct val="80000"/>
              </a:lnSpc>
              <a:spcBef>
                <a:spcPts val="8"/>
              </a:spcBef>
              <a:tabLst/>
            </a:pPr>
            <a:r>
              <a:rPr sz="2400" kern="0" spc="1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Balance_Test_Score,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380489" algn="l" rtl="0" eaLnBrk="0">
              <a:lnSpc>
                <a:spcPct val="96000"/>
              </a:lnSpc>
              <a:spcBef>
                <a:spcPts val="441"/>
              </a:spcBef>
              <a:tabLst/>
            </a:pPr>
            <a:r>
              <a:rPr sz="2400" kern="0" spc="9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Hamstring_Flexibility,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630045" algn="l" rtl="0" eaLnBrk="0">
              <a:lnSpc>
                <a:spcPct val="79000"/>
              </a:lnSpc>
              <a:spcBef>
                <a:spcPts val="22"/>
              </a:spcBef>
              <a:tabLst/>
            </a:pP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Reaction_Time_</a:t>
            </a:r>
            <a:r>
              <a:rPr sz="2400" kern="0" spc="1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ms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80794" algn="l" rtl="0" eaLnBrk="0">
              <a:lnSpc>
                <a:spcPct val="98000"/>
              </a:lnSpc>
              <a:spcBef>
                <a:spcPts val="722"/>
              </a:spcBef>
              <a:tabLst/>
            </a:pP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Football-specific</a:t>
            </a:r>
            <a:r>
              <a:rPr sz="2400" b="1" kern="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factor:</a:t>
            </a:r>
            <a:endParaRPr sz="2400" dirty="0">
              <a:latin typeface="Arial"/>
              <a:ea typeface="Arial"/>
              <a:cs typeface="Arial"/>
            </a:endParaRPr>
          </a:p>
          <a:p>
            <a:pPr marL="1444625" algn="l" rtl="0" eaLnBrk="0">
              <a:lnSpc>
                <a:spcPct val="97000"/>
              </a:lnSpc>
              <a:spcBef>
                <a:spcPts val="657"/>
              </a:spcBef>
              <a:tabLst/>
            </a:pPr>
            <a:r>
              <a:rPr sz="24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Previous_Injury_Cou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nt</a:t>
            </a:r>
            <a:endParaRPr sz="24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920750" algn="l" rtl="0" eaLnBrk="0">
              <a:lnSpc>
                <a:spcPct val="98000"/>
              </a:lnSpc>
              <a:spcBef>
                <a:spcPts val="723"/>
              </a:spcBef>
              <a:tabLst/>
            </a:pPr>
            <a:r>
              <a:rPr sz="2400" b="1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Training C</a:t>
            </a:r>
            <a:r>
              <a:rPr sz="2400" b="1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ompliance</a:t>
            </a:r>
            <a:r>
              <a:rPr sz="2400" b="1" kern="0" spc="-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factor:</a:t>
            </a:r>
            <a:endParaRPr sz="2400" dirty="0">
              <a:latin typeface="Arial"/>
              <a:ea typeface="Arial"/>
              <a:cs typeface="Arial"/>
            </a:endParaRPr>
          </a:p>
          <a:p>
            <a:pPr marL="925830" algn="l" rtl="0" eaLnBrk="0">
              <a:lnSpc>
                <a:spcPct val="97000"/>
              </a:lnSpc>
              <a:spcBef>
                <a:spcPts val="657"/>
              </a:spcBef>
              <a:tabLst/>
            </a:pPr>
            <a:r>
              <a:rPr sz="24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Warmup_Routine_Adherence</a:t>
            </a:r>
            <a:endParaRPr sz="2400" dirty="0">
              <a:latin typeface="Arial"/>
              <a:ea typeface="Arial"/>
              <a:cs typeface="Arial"/>
            </a:endParaRPr>
          </a:p>
        </p:txBody>
      </p:sp>
      <p:sp>
        <p:nvSpPr>
          <p:cNvPr id="200" name="textbox 200"/>
          <p:cNvSpPr/>
          <p:nvPr/>
        </p:nvSpPr>
        <p:spPr>
          <a:xfrm>
            <a:off x="236822" y="368344"/>
            <a:ext cx="9259569" cy="1311275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02590" algn="l" rtl="0" eaLnBrk="0">
              <a:lnSpc>
                <a:spcPct val="80000"/>
              </a:lnSpc>
              <a:spcBef>
                <a:spcPts val="1"/>
              </a:spcBef>
              <a:tabLst/>
            </a:pPr>
            <a:r>
              <a:rPr sz="6400" kern="0" spc="11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Random Forest Model</a:t>
            </a:r>
            <a:endParaRPr sz="6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2" name="textbox 202"/>
          <p:cNvSpPr/>
          <p:nvPr/>
        </p:nvSpPr>
        <p:spPr>
          <a:xfrm>
            <a:off x="2612759" y="1930672"/>
            <a:ext cx="4562475" cy="600075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194310" algn="l" rtl="0" eaLnBrk="0">
              <a:lnSpc>
                <a:spcPct val="84000"/>
              </a:lnSpc>
              <a:spcBef>
                <a:spcPts val="6"/>
              </a:spcBef>
              <a:tabLst/>
            </a:pPr>
            <a:r>
              <a:rPr sz="3000" i="1" kern="0" spc="8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Top Influencing Fact</a:t>
            </a:r>
            <a:r>
              <a:rPr sz="3000" i="1" kern="0" spc="7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ors</a:t>
            </a:r>
            <a:endParaRPr sz="3000" dirty="0">
              <a:latin typeface="Arial"/>
              <a:ea typeface="Arial"/>
              <a:cs typeface="Arial"/>
            </a:endParaRPr>
          </a:p>
        </p:txBody>
      </p:sp>
      <p:sp>
        <p:nvSpPr>
          <p:cNvPr id="204" name="textbox 204"/>
          <p:cNvSpPr/>
          <p:nvPr/>
        </p:nvSpPr>
        <p:spPr>
          <a:xfrm>
            <a:off x="14516042" y="9810507"/>
            <a:ext cx="3500754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 Zhang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Ni</a:t>
            </a: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 20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8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59092" y="2601700"/>
            <a:ext cx="9563100" cy="7400925"/>
          </a:xfrm>
          <a:prstGeom prst="rect">
            <a:avLst/>
          </a:prstGeom>
        </p:spPr>
      </p:pic>
      <p:sp>
        <p:nvSpPr>
          <p:cNvPr id="210" name="textbox 210"/>
          <p:cNvSpPr/>
          <p:nvPr/>
        </p:nvSpPr>
        <p:spPr>
          <a:xfrm>
            <a:off x="236822" y="368344"/>
            <a:ext cx="9259569" cy="1311275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02590" algn="l" rtl="0" eaLnBrk="0">
              <a:lnSpc>
                <a:spcPct val="80000"/>
              </a:lnSpc>
              <a:spcBef>
                <a:spcPts val="1"/>
              </a:spcBef>
              <a:tabLst/>
            </a:pPr>
            <a:r>
              <a:rPr sz="6400" kern="0" spc="11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Random Forest Model</a:t>
            </a:r>
            <a:endParaRPr sz="6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2" name="textbox 212"/>
          <p:cNvSpPr/>
          <p:nvPr/>
        </p:nvSpPr>
        <p:spPr>
          <a:xfrm>
            <a:off x="10832583" y="6750280"/>
            <a:ext cx="6986269" cy="9156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61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30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Bottom</a:t>
            </a:r>
            <a:r>
              <a:rPr sz="3000" b="1" kern="0" spc="-1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Left: </a:t>
            </a:r>
            <a:r>
              <a:rPr sz="3000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successfully predicted as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1611630" algn="l" rtl="0" eaLnBrk="0">
              <a:lnSpc>
                <a:spcPct val="100000"/>
              </a:lnSpc>
              <a:tabLst/>
            </a:pPr>
            <a:r>
              <a:rPr sz="3000" kern="0" spc="-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“ likely to be inju</a:t>
            </a:r>
            <a:r>
              <a:rPr sz="3000" kern="0" spc="-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red”</a:t>
            </a:r>
            <a:endParaRPr sz="30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4" name="textbox 214"/>
          <p:cNvSpPr/>
          <p:nvPr/>
        </p:nvSpPr>
        <p:spPr>
          <a:xfrm>
            <a:off x="11033186" y="3669942"/>
            <a:ext cx="6574790" cy="918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11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30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Top</a:t>
            </a:r>
            <a:r>
              <a:rPr sz="3000" b="1" kern="0" spc="-1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Right: </a:t>
            </a:r>
            <a:r>
              <a:rPr sz="3000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successfully predicted as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1242694" algn="l" rtl="0" eaLnBrk="0">
              <a:lnSpc>
                <a:spcPct val="100000"/>
              </a:lnSpc>
              <a:tabLst/>
            </a:pP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“unlikely to be inju</a:t>
            </a:r>
            <a:r>
              <a:rPr sz="3000" kern="0" spc="-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red”</a:t>
            </a:r>
            <a:endParaRPr sz="30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6" name="textbox 216"/>
          <p:cNvSpPr/>
          <p:nvPr/>
        </p:nvSpPr>
        <p:spPr>
          <a:xfrm>
            <a:off x="11469827" y="1934581"/>
            <a:ext cx="5503545" cy="950594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6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876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24790" algn="l" rtl="0" eaLnBrk="0">
              <a:lnSpc>
                <a:spcPct val="85000"/>
              </a:lnSpc>
              <a:tabLst/>
            </a:pPr>
            <a:r>
              <a:rPr sz="4600" i="1" kern="0" spc="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Accuracy</a:t>
            </a:r>
            <a:r>
              <a:rPr sz="4600" i="1" kern="0" spc="37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: 96.67%</a:t>
            </a:r>
            <a:endParaRPr sz="4600" dirty="0">
              <a:latin typeface="Arial"/>
              <a:ea typeface="Arial"/>
              <a:cs typeface="Arial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11984577" y="8923022"/>
            <a:ext cx="4025265" cy="8293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11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480694" algn="l" rtl="0" eaLnBrk="0">
              <a:lnSpc>
                <a:spcPct val="95000"/>
              </a:lnSpc>
              <a:tabLst/>
            </a:pP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High</a:t>
            </a:r>
            <a:r>
              <a:rPr sz="3000" b="1" kern="0" spc="3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-</a:t>
            </a: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Risk</a:t>
            </a:r>
            <a:r>
              <a:rPr sz="30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Group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12700" algn="l" rtl="0" eaLnBrk="0">
              <a:lnSpc>
                <a:spcPct val="80000"/>
              </a:lnSpc>
              <a:spcBef>
                <a:spcPts val="15"/>
              </a:spcBef>
              <a:tabLst/>
            </a:pPr>
            <a:r>
              <a:rPr sz="3000" kern="0" spc="0" dirty="0">
                <a:solidFill>
                  <a:srgbClr val="FF3131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Need</a:t>
            </a:r>
            <a:r>
              <a:rPr sz="3000" kern="0" spc="10" dirty="0">
                <a:solidFill>
                  <a:srgbClr val="FF3131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FF3131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more</a:t>
            </a:r>
            <a:r>
              <a:rPr sz="3000" kern="0" spc="10" dirty="0">
                <a:solidFill>
                  <a:srgbClr val="FF3131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0" dirty="0">
                <a:solidFill>
                  <a:srgbClr val="FF3131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attention</a:t>
            </a:r>
            <a:r>
              <a:rPr sz="3000" kern="0" spc="10" dirty="0">
                <a:solidFill>
                  <a:srgbClr val="FF3131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!!!</a:t>
            </a:r>
            <a:endParaRPr sz="30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0" name="textbox 220"/>
          <p:cNvSpPr/>
          <p:nvPr/>
        </p:nvSpPr>
        <p:spPr>
          <a:xfrm>
            <a:off x="14516042" y="9810507"/>
            <a:ext cx="3500754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 Zhang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Ni</a:t>
            </a: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endParaRPr sz="2000" dirty="0">
              <a:latin typeface="Arial"/>
              <a:ea typeface="Arial"/>
              <a:cs typeface="Arial"/>
            </a:endParaRPr>
          </a:p>
        </p:txBody>
      </p:sp>
      <p:sp>
        <p:nvSpPr>
          <p:cNvPr id="222" name="textbox 222"/>
          <p:cNvSpPr/>
          <p:nvPr/>
        </p:nvSpPr>
        <p:spPr>
          <a:xfrm>
            <a:off x="12501752" y="5848645"/>
            <a:ext cx="2981325" cy="4749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65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8000"/>
              </a:lnSpc>
              <a:tabLst/>
            </a:pPr>
            <a:r>
              <a:rPr sz="3000" b="1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Low-Risk</a:t>
            </a:r>
            <a:r>
              <a:rPr sz="30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Gro</a:t>
            </a:r>
            <a:r>
              <a:rPr sz="3000" b="1" kern="0" spc="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up</a:t>
            </a:r>
            <a:endParaRPr sz="3000" dirty="0"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24" name="picture 2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647348" y="4709783"/>
            <a:ext cx="666339" cy="866762"/>
          </a:xfrm>
          <a:prstGeom prst="rect">
            <a:avLst/>
          </a:prstGeom>
        </p:spPr>
      </p:pic>
      <p:pic>
        <p:nvPicPr>
          <p:cNvPr id="226" name="picture 2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647348" y="7782917"/>
            <a:ext cx="666339" cy="866762"/>
          </a:xfrm>
          <a:prstGeom prst="rect">
            <a:avLst/>
          </a:prstGeom>
        </p:spPr>
      </p:pic>
      <p:pic>
        <p:nvPicPr>
          <p:cNvPr id="228" name="picture 2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067568" y="6436083"/>
            <a:ext cx="649224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 23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2" name="picture 2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273250" y="2423307"/>
            <a:ext cx="11734800" cy="7315200"/>
          </a:xfrm>
          <a:prstGeom prst="rect">
            <a:avLst/>
          </a:prstGeom>
        </p:spPr>
      </p:pic>
      <p:sp>
        <p:nvSpPr>
          <p:cNvPr id="234" name="textbox 234"/>
          <p:cNvSpPr/>
          <p:nvPr/>
        </p:nvSpPr>
        <p:spPr>
          <a:xfrm>
            <a:off x="236822" y="368344"/>
            <a:ext cx="14175105" cy="1311275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9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96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79095" algn="l" rtl="0" eaLnBrk="0">
              <a:lnSpc>
                <a:spcPct val="100000"/>
              </a:lnSpc>
              <a:tabLst/>
            </a:pPr>
            <a:r>
              <a:rPr sz="6400" kern="0" spc="21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Classificatio</a:t>
            </a:r>
            <a:r>
              <a:rPr sz="6400" kern="0" spc="20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 and Regression Tree</a:t>
            </a:r>
            <a:endParaRPr sz="6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36" name="textbox 236"/>
          <p:cNvSpPr/>
          <p:nvPr/>
        </p:nvSpPr>
        <p:spPr>
          <a:xfrm>
            <a:off x="459526" y="7159812"/>
            <a:ext cx="5619115" cy="1830704"/>
          </a:xfrm>
          <a:prstGeom prst="rect">
            <a:avLst/>
          </a:prstGeom>
          <a:solidFill>
            <a:srgbClr val="B3D8E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41300" algn="l" rtl="0" eaLnBrk="0">
              <a:lnSpc>
                <a:spcPct val="98000"/>
              </a:lnSpc>
              <a:spcBef>
                <a:spcPts val="2"/>
              </a:spcBef>
              <a:tabLst/>
            </a:pPr>
            <a:r>
              <a:rPr sz="2400" b="1" kern="0" spc="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Helps</a:t>
            </a:r>
            <a:r>
              <a:rPr sz="24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coache</a:t>
            </a:r>
            <a:r>
              <a:rPr sz="2400" b="1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</a:t>
            </a:r>
            <a:r>
              <a:rPr sz="2400" b="1" kern="0" spc="-2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and</a:t>
            </a:r>
            <a:r>
              <a:rPr sz="24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staff</a:t>
            </a:r>
            <a:r>
              <a:rPr sz="24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see</a:t>
            </a:r>
            <a:r>
              <a:rPr sz="2400" b="1" kern="0" spc="-2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which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363220" algn="l" rtl="0" eaLnBrk="0">
              <a:lnSpc>
                <a:spcPct val="81000"/>
              </a:lnSpc>
              <a:spcBef>
                <a:spcPts val="473"/>
              </a:spcBef>
              <a:tabLst/>
            </a:pP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factor</a:t>
            </a:r>
            <a:r>
              <a:rPr sz="24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combinations</a:t>
            </a:r>
            <a:r>
              <a:rPr sz="24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are</a:t>
            </a:r>
            <a:r>
              <a:rPr sz="2400" b="1" kern="0" spc="-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linked</a:t>
            </a:r>
            <a:r>
              <a:rPr sz="2400" b="1" kern="0" spc="-2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</a:t>
            </a:r>
            <a:r>
              <a:rPr sz="2400" b="1" kern="0" spc="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872489" algn="l" rtl="0" eaLnBrk="0">
              <a:lnSpc>
                <a:spcPts val="3602"/>
              </a:lnSpc>
              <a:spcBef>
                <a:spcPts val="219"/>
              </a:spcBef>
              <a:tabLst/>
            </a:pP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higher</a:t>
            </a:r>
            <a:r>
              <a:rPr sz="2400" b="1" kern="0" spc="-2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or</a:t>
            </a:r>
            <a:r>
              <a:rPr sz="2400" b="1" kern="0" spc="-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lower</a:t>
            </a:r>
            <a:r>
              <a:rPr sz="2400" b="1" kern="0" spc="-1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inj</a:t>
            </a:r>
            <a:r>
              <a:rPr sz="2400" b="1" kern="0" spc="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ury</a:t>
            </a:r>
            <a:r>
              <a:rPr sz="2400" b="1" kern="0" spc="-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risk.</a:t>
            </a:r>
            <a:endParaRPr sz="2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38" name="textbox 238"/>
          <p:cNvSpPr/>
          <p:nvPr/>
        </p:nvSpPr>
        <p:spPr>
          <a:xfrm>
            <a:off x="459526" y="5073172"/>
            <a:ext cx="5620384" cy="1687195"/>
          </a:xfrm>
          <a:prstGeom prst="rect">
            <a:avLst/>
          </a:prstGeom>
          <a:solidFill>
            <a:srgbClr val="B3D8E5">
              <a:alpha val="97647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545465" indent="-347979" algn="l" rtl="0" eaLnBrk="0">
              <a:lnSpc>
                <a:spcPct val="107000"/>
              </a:lnSpc>
              <a:spcBef>
                <a:spcPts val="6"/>
              </a:spcBef>
              <a:tabLst/>
            </a:pPr>
            <a:r>
              <a:rPr sz="24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Each</a:t>
            </a:r>
            <a:r>
              <a:rPr sz="2400" b="1" kern="0" spc="-1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split</a:t>
            </a:r>
            <a:r>
              <a:rPr sz="2400" b="1" kern="0" spc="-2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shows</a:t>
            </a:r>
            <a:r>
              <a:rPr sz="24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</a:t>
            </a:r>
            <a:r>
              <a:rPr sz="2400" b="1" kern="0" spc="-2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threshold</a:t>
            </a:r>
            <a:r>
              <a:rPr sz="2400" b="1" kern="0" spc="-2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where</a:t>
            </a: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 </a:t>
            </a:r>
            <a:r>
              <a:rPr sz="2400" b="1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injury</a:t>
            </a:r>
            <a:r>
              <a:rPr sz="2400" b="1" kern="0" spc="-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risk</a:t>
            </a:r>
            <a:r>
              <a:rPr sz="2400" b="1" kern="0" spc="-2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changes</a:t>
            </a:r>
            <a:r>
              <a:rPr sz="2400" b="1" kern="0" spc="-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noticeably.</a:t>
            </a:r>
            <a:endParaRPr sz="2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0" name="textbox 240"/>
          <p:cNvSpPr/>
          <p:nvPr/>
        </p:nvSpPr>
        <p:spPr>
          <a:xfrm>
            <a:off x="459526" y="3173488"/>
            <a:ext cx="5624829" cy="1495425"/>
          </a:xfrm>
          <a:prstGeom prst="rect">
            <a:avLst/>
          </a:prstGeom>
          <a:solidFill>
            <a:srgbClr val="B3D8E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3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795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405765" algn="l" rtl="0" eaLnBrk="0">
              <a:lnSpc>
                <a:spcPct val="89000"/>
              </a:lnSpc>
              <a:tabLst/>
            </a:pPr>
            <a:r>
              <a:rPr sz="2400" b="1" kern="0" spc="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Predicts</a:t>
            </a:r>
            <a:r>
              <a:rPr sz="2400" b="1" kern="0" spc="-1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whether</a:t>
            </a:r>
            <a:r>
              <a:rPr sz="24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</a:t>
            </a:r>
            <a:r>
              <a:rPr sz="2400" b="1" kern="0" spc="-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player</a:t>
            </a:r>
            <a:r>
              <a:rPr sz="2400" b="1" kern="0" spc="-2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will</a:t>
            </a:r>
            <a:r>
              <a:rPr sz="2400" b="1" kern="0" spc="-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be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842644" algn="l" rtl="0" eaLnBrk="0">
              <a:lnSpc>
                <a:spcPts val="3602"/>
              </a:lnSpc>
              <a:tabLst/>
            </a:pP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injured</a:t>
            </a:r>
            <a:r>
              <a:rPr sz="24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or</a:t>
            </a:r>
            <a:r>
              <a:rPr sz="2400" b="1" kern="0" spc="-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not</a:t>
            </a:r>
            <a:r>
              <a:rPr sz="2400" b="1" kern="0" spc="-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next</a:t>
            </a:r>
            <a:r>
              <a:rPr sz="2400" b="1" kern="0" spc="-2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season.</a:t>
            </a:r>
            <a:endParaRPr sz="2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2" name="textbox 242"/>
          <p:cNvSpPr/>
          <p:nvPr/>
        </p:nvSpPr>
        <p:spPr>
          <a:xfrm>
            <a:off x="10081524" y="1782875"/>
            <a:ext cx="4112259" cy="597534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46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65735" algn="l" rtl="0" eaLnBrk="0">
              <a:lnSpc>
                <a:spcPct val="76000"/>
              </a:lnSpc>
              <a:tabLst/>
            </a:pPr>
            <a:r>
              <a:rPr sz="2900" i="1" kern="0" spc="8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Pruned Dec</a:t>
            </a:r>
            <a:r>
              <a:rPr sz="2900" i="1" kern="0" spc="7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ision</a:t>
            </a:r>
            <a:r>
              <a:rPr sz="2900" i="1" kern="0" spc="35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900" i="1" kern="0" spc="7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Tree</a:t>
            </a:r>
            <a:endParaRPr sz="2900" dirty="0">
              <a:latin typeface="Arial"/>
              <a:ea typeface="Arial"/>
              <a:cs typeface="Arial"/>
            </a:endParaRPr>
          </a:p>
        </p:txBody>
      </p:sp>
      <p:sp>
        <p:nvSpPr>
          <p:cNvPr id="244" name="textbox 244"/>
          <p:cNvSpPr/>
          <p:nvPr/>
        </p:nvSpPr>
        <p:spPr>
          <a:xfrm>
            <a:off x="12678639" y="9813761"/>
            <a:ext cx="5337809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elwin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Ramses van Strien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 24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48" name="picture 2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44000" y="938179"/>
            <a:ext cx="9141904" cy="9348820"/>
          </a:xfrm>
          <a:prstGeom prst="rect">
            <a:avLst/>
          </a:prstGeom>
        </p:spPr>
      </p:pic>
      <p:sp>
        <p:nvSpPr>
          <p:cNvPr id="250" name="textbox 250"/>
          <p:cNvSpPr/>
          <p:nvPr/>
        </p:nvSpPr>
        <p:spPr>
          <a:xfrm>
            <a:off x="683785" y="4448977"/>
            <a:ext cx="7864475" cy="1377950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906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96240" algn="l" rtl="0" eaLnBrk="0">
              <a:lnSpc>
                <a:spcPct val="80000"/>
              </a:lnSpc>
              <a:tabLst/>
            </a:pPr>
            <a:r>
              <a:rPr sz="6700" kern="0" spc="62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04 - </a:t>
            </a:r>
            <a:r>
              <a:rPr sz="67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Conclusions</a:t>
            </a:r>
            <a:endParaRPr sz="6700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1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83785" y="848064"/>
            <a:ext cx="17602117" cy="9438936"/>
          </a:xfrm>
          <a:prstGeom prst="rect">
            <a:avLst/>
          </a:prstGeom>
        </p:spPr>
      </p:pic>
      <p:sp>
        <p:nvSpPr>
          <p:cNvPr id="18" name="textbox 18"/>
          <p:cNvSpPr/>
          <p:nvPr/>
        </p:nvSpPr>
        <p:spPr>
          <a:xfrm>
            <a:off x="1067732" y="1180180"/>
            <a:ext cx="10541000" cy="57670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61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0000"/>
              </a:lnSpc>
              <a:tabLst/>
            </a:pPr>
            <a:r>
              <a:rPr sz="6700" kern="0" spc="11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01 - </a:t>
            </a:r>
            <a:r>
              <a:rPr sz="6700" kern="0" spc="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Introduction</a:t>
            </a:r>
            <a:endParaRPr sz="67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2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9000"/>
              </a:lnSpc>
              <a:spcBef>
                <a:spcPts val="2014"/>
              </a:spcBef>
              <a:tabLst/>
            </a:pPr>
            <a:r>
              <a:rPr sz="6700" kern="0" spc="22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02 - Descriptive Statistics</a:t>
            </a:r>
            <a:endParaRPr sz="67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0000"/>
              </a:lnSpc>
              <a:spcBef>
                <a:spcPts val="2020"/>
              </a:spcBef>
              <a:tabLst/>
            </a:pPr>
            <a:r>
              <a:rPr sz="6700" kern="0" spc="64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03 - </a:t>
            </a:r>
            <a:r>
              <a:rPr sz="6700" kern="0" spc="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Predictive</a:t>
            </a:r>
            <a:r>
              <a:rPr sz="6700" kern="0" spc="64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6700" kern="0" spc="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Models</a:t>
            </a:r>
            <a:endParaRPr sz="67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33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0000"/>
              </a:lnSpc>
              <a:tabLst/>
            </a:pPr>
            <a:r>
              <a:rPr sz="6700" kern="0" spc="62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04 - </a:t>
            </a:r>
            <a:r>
              <a:rPr sz="67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Conclusions</a:t>
            </a:r>
            <a:endParaRPr sz="6700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 25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54" name="table 254"/>
          <p:cNvGraphicFramePr>
            <a:graphicFrameLocks noGrp="1"/>
          </p:cNvGraphicFramePr>
          <p:nvPr/>
        </p:nvGraphicFramePr>
        <p:xfrm>
          <a:off x="318748" y="1379530"/>
          <a:ext cx="17684750" cy="8472804"/>
        </p:xfrm>
        <a:graphic>
          <a:graphicData uri="http://schemas.openxmlformats.org/drawingml/2006/table">
            <a:tbl>
              <a:tblPr/>
              <a:tblGrid>
                <a:gridCol w="2248535"/>
                <a:gridCol w="2974339"/>
                <a:gridCol w="2427604"/>
                <a:gridCol w="10034269"/>
              </a:tblGrid>
              <a:tr h="7905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364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9890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1700" b="1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Factor Gr</a:t>
                      </a:r>
                      <a:r>
                        <a:rPr sz="1700" b="1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oup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132839" algn="l" rtl="0" eaLnBrk="0">
                        <a:lnSpc>
                          <a:spcPct val="75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b="1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Factor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91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3520" algn="l" rtl="0" eaLnBrk="0">
                        <a:lnSpc>
                          <a:spcPct val="85000"/>
                        </a:lnSpc>
                        <a:tabLst/>
                      </a:pPr>
                      <a:r>
                        <a:rPr sz="1700" b="1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Target Threshold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03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717290" algn="l" rtl="0" eaLnBrk="0">
                        <a:lnSpc>
                          <a:spcPts val="2349"/>
                        </a:lnSpc>
                        <a:tabLst/>
                      </a:pPr>
                      <a:r>
                        <a:rPr sz="1700" b="1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Recommended </a:t>
                      </a:r>
                      <a:r>
                        <a:rPr sz="1700" b="1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Action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189355">
                <a:tc rowSpan="5"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831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66065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Physical</a:t>
                      </a:r>
                      <a:r>
                        <a:rPr sz="17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Fac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tors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71169" algn="l" rtl="0" eaLnBrk="0">
                        <a:lnSpc>
                          <a:spcPts val="2284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Balance Test Score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702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991869" algn="l" rtl="0" eaLnBrk="0">
                        <a:lnSpc>
                          <a:spcPct val="76000"/>
                        </a:lnSpc>
                        <a:tabLst/>
                      </a:pP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≥ 84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90219" algn="l" rtl="0" eaLnBrk="0">
                        <a:lnSpc>
                          <a:spcPts val="2284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Perform balance and stability exercises to reach</a:t>
                      </a:r>
                      <a:r>
                        <a:rPr sz="17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or maintain a high balance score.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827405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89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60679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Hamstring Flexi</a:t>
                      </a: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bility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02030" algn="l" rtl="0" eaLnBrk="0">
                        <a:lnSpc>
                          <a:spcPct val="7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≥</a:t>
                      </a:r>
                      <a:r>
                        <a:rPr sz="17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82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89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646554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Perform regular hamstring stretching and mobility exercises.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827405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605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526415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Reaction time ms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605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936625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&lt; 254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605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541144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Engage in reaction and agility drills to improve r</a:t>
                      </a:r>
                      <a:r>
                        <a:rPr sz="17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esponse times.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827405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537844" algn="l" rtl="0" eaLnBrk="0">
                        <a:lnSpc>
                          <a:spcPts val="2284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Sprint Speed m/s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68705" algn="l" rtl="0" eaLnBrk="0">
                        <a:lnSpc>
                          <a:spcPct val="76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≥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73379" algn="l" rtl="0" eaLnBrk="0">
                        <a:lnSpc>
                          <a:spcPts val="2284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Include sprint and speed drills to maintain o</a:t>
                      </a: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ptimal quickness and reduce injury risk.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82804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56234" algn="l" rtl="0" eaLnBrk="0">
                        <a:lnSpc>
                          <a:spcPts val="2284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7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Knee Strength Score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09014" algn="l" rtl="0" eaLnBrk="0">
                        <a:lnSpc>
                          <a:spcPct val="76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≥</a:t>
                      </a:r>
                      <a:r>
                        <a:rPr sz="17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73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461769" algn="l" rtl="0" eaLnBrk="0">
                        <a:lnSpc>
                          <a:spcPts val="2284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7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Incorporate strength training focused on knees and lower </a:t>
                      </a: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limbs.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1189355"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806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67334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Lifestyle</a:t>
                      </a:r>
                      <a:r>
                        <a:rPr sz="17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Fa</a:t>
                      </a:r>
                      <a:r>
                        <a:rPr sz="17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ctors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189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60350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Sleep Hours</a:t>
                      </a:r>
                      <a:r>
                        <a:rPr sz="17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</a:t>
                      </a:r>
                      <a:r>
                        <a:rPr sz="1700" kern="0" spc="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Night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02030" algn="l" rtl="0" eaLnBrk="0">
                        <a:lnSpc>
                          <a:spcPct val="7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≥</a:t>
                      </a:r>
                      <a:r>
                        <a:rPr sz="17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8.1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189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504314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Aim for at least 8 hours of</a:t>
                      </a:r>
                      <a:r>
                        <a:rPr sz="17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sleep each nig</a:t>
                      </a:r>
                      <a:r>
                        <a:rPr sz="17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ht to support recovery.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118999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895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503555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Stress</a:t>
                      </a:r>
                      <a:r>
                        <a:rPr sz="1700" kern="0" spc="2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Level Score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895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989330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&lt; 44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895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0040" algn="l" rtl="0" eaLnBrk="0">
                        <a:lnSpc>
                          <a:spcPts val="2284"/>
                        </a:lnSpc>
                        <a:tabLst/>
                      </a:pP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Practice stress management techniques such as mindfulness or relaxation exercises</a:t>
                      </a:r>
                      <a:r>
                        <a:rPr sz="17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803275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8759" algn="l" rtl="0" eaLnBrk="0">
                        <a:lnSpc>
                          <a:spcPts val="2284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Nutrition Quality Score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718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02030" algn="l" rtl="0" eaLnBrk="0">
                        <a:lnSpc>
                          <a:spcPct val="76000"/>
                        </a:lnSpc>
                        <a:tabLst/>
                      </a:pPr>
                      <a:r>
                        <a:rPr sz="1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≥</a:t>
                      </a:r>
                      <a:r>
                        <a:rPr sz="17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82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73379" algn="l" rtl="0" eaLnBrk="0">
                        <a:lnSpc>
                          <a:spcPts val="2284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Follow a balanced diet and consult nutrition professionals to optimize performa</a:t>
                      </a: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nce.</a:t>
                      </a:r>
                      <a:endParaRPr sz="17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</a:tbl>
          </a:graphicData>
        </a:graphic>
      </p:graphicFrame>
      <p:sp>
        <p:nvSpPr>
          <p:cNvPr id="256" name="textbox 256"/>
          <p:cNvSpPr/>
          <p:nvPr/>
        </p:nvSpPr>
        <p:spPr>
          <a:xfrm>
            <a:off x="338420" y="421048"/>
            <a:ext cx="3495675" cy="914400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43204" algn="l" rtl="0" eaLnBrk="0">
              <a:lnSpc>
                <a:spcPct val="80000"/>
              </a:lnSpc>
              <a:spcBef>
                <a:spcPts val="3"/>
              </a:spcBef>
              <a:tabLst/>
            </a:pPr>
            <a:r>
              <a:rPr sz="4400" kern="0" spc="90" dirty="0">
                <a:solidFill>
                  <a:srgbClr val="17594A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Action Plan</a:t>
            </a:r>
            <a:endParaRPr sz="4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8" name="textbox 258"/>
          <p:cNvSpPr/>
          <p:nvPr/>
        </p:nvSpPr>
        <p:spPr>
          <a:xfrm>
            <a:off x="12678639" y="9813761"/>
            <a:ext cx="5337809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elwin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Ramses van Strien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 26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2" name="textbox 262"/>
          <p:cNvSpPr/>
          <p:nvPr/>
        </p:nvSpPr>
        <p:spPr>
          <a:xfrm>
            <a:off x="538682" y="2420503"/>
            <a:ext cx="8918575" cy="71545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34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00000"/>
              </a:lnSpc>
              <a:tabLst/>
            </a:pPr>
            <a:r>
              <a:rPr sz="3400" b="1" kern="0" spc="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Predictive</a:t>
            </a:r>
            <a:r>
              <a:rPr sz="3400" b="1" kern="0" spc="-32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Analytics</a:t>
            </a:r>
            <a:r>
              <a:rPr sz="3400" b="1" kern="0" spc="-2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</a:t>
            </a:r>
            <a:r>
              <a:rPr sz="3400" b="1" kern="0" spc="-1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University</a:t>
            </a:r>
            <a:r>
              <a:rPr sz="3400" b="1" kern="0" spc="-27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Sports</a:t>
            </a:r>
            <a:r>
              <a:rPr sz="3400" b="1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  </a:t>
            </a:r>
            <a:r>
              <a:rPr sz="3400" b="1" kern="0" spc="3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Management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9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518159" algn="l" rtl="0" eaLnBrk="0">
              <a:lnSpc>
                <a:spcPct val="66000"/>
              </a:lnSpc>
              <a:spcBef>
                <a:spcPts val="1024"/>
              </a:spcBef>
              <a:tabLst>
                <a:tab pos="760730" algn="l"/>
              </a:tabLst>
            </a:pP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400" kern="0" spc="7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Demonstrates </a:t>
            </a: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how</a:t>
            </a:r>
            <a:r>
              <a:rPr sz="3400" b="1" kern="0" spc="-28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data-driven</a:t>
            </a:r>
            <a:r>
              <a:rPr sz="3400" b="1" kern="0" spc="-20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</a:t>
            </a:r>
            <a:r>
              <a:rPr sz="3400" b="1" kern="0" spc="6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odels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marL="737234" indent="1270" algn="l" rtl="0" eaLnBrk="0">
              <a:lnSpc>
                <a:spcPct val="124000"/>
              </a:lnSpc>
              <a:spcBef>
                <a:spcPts val="20"/>
              </a:spcBef>
              <a:tabLst/>
            </a:pPr>
            <a:r>
              <a:rPr sz="3400" b="1" kern="0" spc="5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enhance </a:t>
            </a:r>
            <a:r>
              <a:rPr sz="3400" kern="0" spc="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injury prevention and athlete</a:t>
            </a:r>
            <a:r>
              <a:rPr sz="3400" kern="0" spc="2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  </a:t>
            </a:r>
            <a:r>
              <a:rPr sz="3400" kern="0" spc="7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well-bein</a:t>
            </a:r>
            <a:r>
              <a:rPr sz="3400" kern="0" spc="6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g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4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518159" algn="l" rtl="0" eaLnBrk="0">
              <a:lnSpc>
                <a:spcPct val="82000"/>
              </a:lnSpc>
              <a:spcBef>
                <a:spcPts val="1032"/>
              </a:spcBef>
              <a:tabLst>
                <a:tab pos="748665" algn="l"/>
              </a:tabLst>
            </a:pP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400" kern="0" spc="7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Combines Logistic Regression, Random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marL="760730" algn="l" rtl="0" eaLnBrk="0">
              <a:lnSpc>
                <a:spcPts val="4725"/>
              </a:lnSpc>
              <a:tabLst/>
            </a:pPr>
            <a:r>
              <a:rPr sz="3400" kern="0" spc="8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Forest, Clustering, and CART</a:t>
            </a:r>
            <a:r>
              <a:rPr sz="3400" kern="0" spc="-17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to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marL="737234" algn="l" rtl="0" eaLnBrk="0">
              <a:lnSpc>
                <a:spcPct val="100000"/>
              </a:lnSpc>
              <a:spcBef>
                <a:spcPts val="1325"/>
              </a:spcBef>
              <a:tabLst/>
            </a:pPr>
            <a:r>
              <a:rPr sz="3400" b="1" kern="0" spc="11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achieve</a:t>
            </a:r>
            <a:r>
              <a:rPr sz="3400" b="1" kern="0" spc="-20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11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high</a:t>
            </a:r>
            <a:r>
              <a:rPr sz="3400" b="1" kern="0" spc="-20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11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predictive</a:t>
            </a:r>
            <a:r>
              <a:rPr sz="3400" b="1" kern="0" spc="-29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11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accuracy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marL="518159" algn="l" rtl="0" eaLnBrk="0">
              <a:lnSpc>
                <a:spcPct val="82000"/>
              </a:lnSpc>
              <a:spcBef>
                <a:spcPts val="2050"/>
              </a:spcBef>
              <a:tabLst>
                <a:tab pos="760730" algn="l"/>
              </a:tabLst>
            </a:pP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400" kern="0" spc="6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Bridges sta</a:t>
            </a:r>
            <a:r>
              <a:rPr sz="3400" kern="0" spc="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tistical modeling with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marL="755650" algn="l" rtl="0" eaLnBrk="0">
              <a:lnSpc>
                <a:spcPts val="4711"/>
              </a:lnSpc>
              <a:tabLst/>
            </a:pPr>
            <a:r>
              <a:rPr sz="3400" kern="0" spc="7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practical, actionable </a:t>
            </a: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insights</a:t>
            </a:r>
            <a:r>
              <a:rPr sz="3400" b="1" kern="0" spc="-33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for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100" dirty="0">
              <a:latin typeface="Arial"/>
              <a:ea typeface="Arial"/>
              <a:cs typeface="Arial"/>
            </a:endParaRPr>
          </a:p>
          <a:p>
            <a:pPr marL="739140" algn="l" rtl="0" eaLnBrk="0">
              <a:lnSpc>
                <a:spcPct val="100000"/>
              </a:lnSpc>
              <a:spcBef>
                <a:spcPts val="6"/>
              </a:spcBef>
              <a:tabLst/>
            </a:pPr>
            <a:r>
              <a:rPr sz="3400" b="1" kern="0" spc="8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coaching</a:t>
            </a:r>
            <a:r>
              <a:rPr sz="3400" b="1" kern="0" spc="-26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8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and</a:t>
            </a:r>
            <a:r>
              <a:rPr sz="3400" b="1" kern="0" spc="-20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8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medical</a:t>
            </a:r>
            <a:r>
              <a:rPr sz="3400" b="1" kern="0" spc="-34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8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teams</a:t>
            </a:r>
            <a:endParaRPr sz="3400" dirty="0"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64" name="picture 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4586" y="7972552"/>
            <a:ext cx="142875" cy="142875"/>
          </a:xfrm>
          <a:prstGeom prst="rect">
            <a:avLst/>
          </a:prstGeom>
        </p:spPr>
      </p:pic>
      <p:pic>
        <p:nvPicPr>
          <p:cNvPr id="266" name="picture 2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14586" y="6000877"/>
            <a:ext cx="142875" cy="142875"/>
          </a:xfrm>
          <a:prstGeom prst="rect">
            <a:avLst/>
          </a:prstGeom>
        </p:spPr>
      </p:pic>
      <p:pic>
        <p:nvPicPr>
          <p:cNvPr id="268" name="picture 2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14586" y="4029202"/>
            <a:ext cx="142875" cy="142875"/>
          </a:xfrm>
          <a:prstGeom prst="rect">
            <a:avLst/>
          </a:prstGeom>
        </p:spPr>
      </p:pic>
      <p:pic>
        <p:nvPicPr>
          <p:cNvPr id="270" name="picture 2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152149" y="3682264"/>
            <a:ext cx="7953375" cy="557212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21600000">
            <a:off x="10212285" y="1862832"/>
            <a:ext cx="7865657" cy="1587744"/>
            <a:chOff x="0" y="0"/>
            <a:chExt cx="7865657" cy="1587744"/>
          </a:xfrm>
        </p:grpSpPr>
        <p:pic>
          <p:nvPicPr>
            <p:cNvPr id="272" name="picture 2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7865657" cy="1587744"/>
            </a:xfrm>
            <a:prstGeom prst="rect">
              <a:avLst/>
            </a:prstGeom>
          </p:spPr>
        </p:pic>
        <p:sp>
          <p:nvSpPr>
            <p:cNvPr id="274" name="textbox 274"/>
            <p:cNvSpPr/>
            <p:nvPr/>
          </p:nvSpPr>
          <p:spPr>
            <a:xfrm>
              <a:off x="-12700" y="-12700"/>
              <a:ext cx="7891144" cy="161353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6875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236220" indent="1620519" algn="l" rtl="0" eaLnBrk="0">
                <a:lnSpc>
                  <a:spcPct val="88000"/>
                </a:lnSpc>
                <a:tabLst/>
              </a:pPr>
              <a:r>
                <a:rPr sz="4600" i="1" kern="0" spc="70" dirty="0">
                  <a:solidFill>
                    <a:srgbClr val="29473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Implement Real</a:t>
              </a:r>
              <a:r>
                <a:rPr sz="4600" i="1" kern="0" spc="530" dirty="0">
                  <a:solidFill>
                    <a:srgbClr val="29473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4600" i="1" kern="0" spc="60" dirty="0">
                  <a:solidFill>
                    <a:srgbClr val="29473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Time</a:t>
              </a:r>
              <a:r>
                <a:rPr sz="4600" i="1" kern="0" spc="0" dirty="0">
                  <a:solidFill>
                    <a:srgbClr val="29473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</a:t>
              </a:r>
              <a:r>
                <a:rPr sz="4600" i="1" kern="0" spc="180" dirty="0">
                  <a:solidFill>
                    <a:srgbClr val="29473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Athlete Monitoring System</a:t>
              </a:r>
              <a:endParaRPr sz="4600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76" name="textbox 276"/>
          <p:cNvSpPr/>
          <p:nvPr/>
        </p:nvSpPr>
        <p:spPr>
          <a:xfrm>
            <a:off x="252062" y="384346"/>
            <a:ext cx="5155565" cy="1248410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9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61950" algn="l" rtl="0" eaLnBrk="0">
              <a:lnSpc>
                <a:spcPct val="80000"/>
              </a:lnSpc>
              <a:spcBef>
                <a:spcPts val="5"/>
              </a:spcBef>
              <a:tabLst/>
            </a:pPr>
            <a:r>
              <a:rPr sz="6100" kern="0" spc="210" dirty="0">
                <a:solidFill>
                  <a:srgbClr val="17594A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Conclusions</a:t>
            </a:r>
            <a:endParaRPr sz="61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8" name="textbox 278"/>
          <p:cNvSpPr/>
          <p:nvPr/>
        </p:nvSpPr>
        <p:spPr>
          <a:xfrm>
            <a:off x="14363968" y="9813761"/>
            <a:ext cx="3652520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 Jo</a:t>
            </a:r>
            <a:r>
              <a:rPr sz="2000" kern="0" spc="2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Bum J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oon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 28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2" name="textbox 282"/>
          <p:cNvSpPr/>
          <p:nvPr/>
        </p:nvSpPr>
        <p:spPr>
          <a:xfrm>
            <a:off x="666828" y="2573889"/>
            <a:ext cx="8439150" cy="71240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47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6830" algn="l" rtl="0" eaLnBrk="0">
              <a:lnSpc>
                <a:spcPct val="100000"/>
              </a:lnSpc>
              <a:tabLst/>
            </a:pP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Practice</a:t>
            </a:r>
            <a:r>
              <a:rPr sz="3400" b="1" kern="0" spc="-2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&amp;</a:t>
            </a:r>
            <a:r>
              <a:rPr sz="3400" b="1" kern="0" spc="-20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Lifestyle</a:t>
            </a:r>
            <a:r>
              <a:rPr sz="3400" b="1" kern="0" spc="-23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Guid</a:t>
            </a:r>
            <a:r>
              <a:rPr sz="3400" b="1" kern="0" spc="6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elines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4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7625" algn="l" rtl="0" eaLnBrk="0">
              <a:lnSpc>
                <a:spcPct val="82000"/>
              </a:lnSpc>
              <a:spcBef>
                <a:spcPts val="1022"/>
              </a:spcBef>
              <a:tabLst/>
            </a:pPr>
            <a:r>
              <a:rPr sz="3400" kern="0" spc="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Establish a compilation of</a:t>
            </a:r>
            <a:r>
              <a:rPr sz="3400" kern="0" spc="4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practice and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marL="42544" algn="l" rtl="0" eaLnBrk="0">
              <a:lnSpc>
                <a:spcPts val="4762"/>
              </a:lnSpc>
              <a:tabLst/>
            </a:pPr>
            <a:r>
              <a:rPr sz="3400" kern="0" spc="4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lifestyle guidelines to avoid injurie</a:t>
            </a:r>
            <a:r>
              <a:rPr sz="3400" kern="0" spc="3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2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100000"/>
              </a:lnSpc>
              <a:spcBef>
                <a:spcPts val="1022"/>
              </a:spcBef>
              <a:tabLst/>
            </a:pPr>
            <a:r>
              <a:rPr sz="3400" b="1" kern="0" spc="10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Early</a:t>
            </a:r>
            <a:r>
              <a:rPr sz="3400" b="1" kern="0" spc="-19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10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Preventive</a:t>
            </a:r>
            <a:r>
              <a:rPr sz="3400" b="1" kern="0" spc="-33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10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Actio</a:t>
            </a:r>
            <a:r>
              <a:rPr sz="3400" b="1" kern="0" spc="9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ns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4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8575" algn="l" rtl="0" eaLnBrk="0">
              <a:lnSpc>
                <a:spcPct val="82000"/>
              </a:lnSpc>
              <a:spcBef>
                <a:spcPts val="1022"/>
              </a:spcBef>
              <a:tabLst/>
            </a:pPr>
            <a:r>
              <a:rPr sz="3400" kern="0" spc="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Identify injury-prone athletes for early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marL="12700" algn="l" rtl="0" eaLnBrk="0">
              <a:lnSpc>
                <a:spcPts val="4701"/>
              </a:lnSpc>
              <a:tabLst/>
            </a:pPr>
            <a:r>
              <a:rPr sz="3400" kern="0" spc="6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adjustments and preventi</a:t>
            </a:r>
            <a:r>
              <a:rPr sz="3400" kern="0" spc="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on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2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100000"/>
              </a:lnSpc>
              <a:spcBef>
                <a:spcPts val="1023"/>
              </a:spcBef>
              <a:tabLst/>
            </a:pP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Athlete</a:t>
            </a:r>
            <a:r>
              <a:rPr sz="3400" b="1" kern="0" spc="-19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7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Mon</a:t>
            </a:r>
            <a:r>
              <a:rPr sz="3400" b="1" kern="0" spc="6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itoring</a:t>
            </a:r>
            <a:r>
              <a:rPr sz="3400" b="1" kern="0" spc="-28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kern="0" spc="60" dirty="0">
                <a:solidFill>
                  <a:srgbClr val="FF5757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Systems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4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7625" algn="l" rtl="0" eaLnBrk="0">
              <a:lnSpc>
                <a:spcPct val="82000"/>
              </a:lnSpc>
              <a:spcBef>
                <a:spcPts val="1024"/>
              </a:spcBef>
              <a:tabLst/>
            </a:pP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Implement</a:t>
            </a:r>
            <a:r>
              <a:rPr sz="3400" kern="0" spc="2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</a:t>
            </a:r>
            <a:r>
              <a:rPr sz="3400" kern="0" spc="2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real</a:t>
            </a:r>
            <a:r>
              <a:rPr sz="3400" kern="0" spc="2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-</a:t>
            </a: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time</a:t>
            </a:r>
            <a:r>
              <a:rPr sz="3400" kern="0" spc="2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monitoring</a:t>
            </a:r>
            <a:r>
              <a:rPr sz="3400" kern="0" spc="2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system</a:t>
            </a:r>
            <a:endParaRPr sz="3400" dirty="0">
              <a:latin typeface="Malgun Gothic"/>
              <a:ea typeface="Malgun Gothic"/>
              <a:cs typeface="Malgun Gothic"/>
            </a:endParaRPr>
          </a:p>
          <a:p>
            <a:pPr marL="22859" algn="l" rtl="0" eaLnBrk="0">
              <a:lnSpc>
                <a:spcPts val="4724"/>
              </a:lnSpc>
              <a:tabLst/>
            </a:pP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to</a:t>
            </a:r>
            <a:r>
              <a:rPr sz="3400" kern="0" spc="3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help</a:t>
            </a:r>
            <a:r>
              <a:rPr sz="3400" kern="0" spc="3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manage</a:t>
            </a:r>
            <a:r>
              <a:rPr sz="3400" kern="0" spc="3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injury</a:t>
            </a:r>
            <a:r>
              <a:rPr sz="3400" kern="0" spc="3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risk</a:t>
            </a:r>
            <a:r>
              <a:rPr sz="3400" kern="0" spc="3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proactively</a:t>
            </a:r>
            <a:endParaRPr sz="3400" dirty="0"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84" name="picture 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544429" y="2875749"/>
            <a:ext cx="8743570" cy="5829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10983173" y="446730"/>
            <a:ext cx="6767927" cy="2140766"/>
            <a:chOff x="0" y="0"/>
            <a:chExt cx="6767927" cy="2140766"/>
          </a:xfrm>
        </p:grpSpPr>
        <p:pic>
          <p:nvPicPr>
            <p:cNvPr id="286" name="picture 28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6767927" cy="2140766"/>
            </a:xfrm>
            <a:prstGeom prst="rect">
              <a:avLst/>
            </a:prstGeom>
          </p:spPr>
        </p:pic>
        <p:sp>
          <p:nvSpPr>
            <p:cNvPr id="288" name="textbox 288"/>
            <p:cNvSpPr/>
            <p:nvPr/>
          </p:nvSpPr>
          <p:spPr>
            <a:xfrm>
              <a:off x="-12700" y="-12700"/>
              <a:ext cx="6793865" cy="217677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9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310515" algn="l" rtl="0" eaLnBrk="0">
                <a:lnSpc>
                  <a:spcPct val="82000"/>
                </a:lnSpc>
                <a:spcBef>
                  <a:spcPts val="4"/>
                </a:spcBef>
                <a:tabLst/>
              </a:pPr>
              <a:r>
                <a:rPr sz="4200" i="1" kern="0" spc="100" dirty="0">
                  <a:solidFill>
                    <a:srgbClr val="17594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Early</a:t>
              </a:r>
              <a:r>
                <a:rPr sz="4200" i="1" kern="0" spc="450" dirty="0">
                  <a:solidFill>
                    <a:srgbClr val="17594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4200" i="1" kern="0" spc="100" dirty="0">
                  <a:solidFill>
                    <a:srgbClr val="17594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Warning Detection,</a:t>
              </a:r>
              <a:endParaRPr sz="4200" dirty="0">
                <a:latin typeface="Arial"/>
                <a:ea typeface="Arial"/>
                <a:cs typeface="Arial"/>
              </a:endParaRPr>
            </a:p>
            <a:p>
              <a:pPr marL="250190" algn="l" rtl="0" eaLnBrk="0">
                <a:lnSpc>
                  <a:spcPct val="99000"/>
                </a:lnSpc>
                <a:spcBef>
                  <a:spcPts val="41"/>
                </a:spcBef>
                <a:tabLst/>
              </a:pPr>
              <a:r>
                <a:rPr sz="4200" i="1" kern="0" spc="110" dirty="0">
                  <a:solidFill>
                    <a:srgbClr val="17594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Proactive Rec</a:t>
              </a:r>
              <a:r>
                <a:rPr sz="4200" i="1" kern="0" spc="100" dirty="0">
                  <a:solidFill>
                    <a:srgbClr val="17594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overy Plan,</a:t>
              </a:r>
              <a:endParaRPr sz="4200" dirty="0">
                <a:latin typeface="Arial"/>
                <a:ea typeface="Arial"/>
                <a:cs typeface="Arial"/>
              </a:endParaRPr>
            </a:p>
            <a:p>
              <a:pPr marL="2075814" algn="l" rtl="0" eaLnBrk="0">
                <a:lnSpc>
                  <a:spcPct val="84000"/>
                </a:lnSpc>
                <a:spcBef>
                  <a:spcPts val="910"/>
                </a:spcBef>
                <a:tabLst/>
              </a:pPr>
              <a:r>
                <a:rPr sz="4200" i="1" kern="0" spc="130" dirty="0">
                  <a:solidFill>
                    <a:srgbClr val="17594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Adaptive</a:t>
              </a:r>
              <a:r>
                <a:rPr sz="4200" i="1" kern="0" spc="540" dirty="0">
                  <a:solidFill>
                    <a:srgbClr val="17594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4200" i="1" kern="0" spc="130" dirty="0">
                  <a:solidFill>
                    <a:srgbClr val="17594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Training</a:t>
              </a:r>
              <a:endParaRPr sz="4200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90" name="textbox 290"/>
          <p:cNvSpPr/>
          <p:nvPr/>
        </p:nvSpPr>
        <p:spPr>
          <a:xfrm>
            <a:off x="252062" y="384346"/>
            <a:ext cx="7534275" cy="1248410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83540" algn="l" rtl="0" eaLnBrk="0">
              <a:lnSpc>
                <a:spcPct val="80000"/>
              </a:lnSpc>
              <a:spcBef>
                <a:spcPts val="6"/>
              </a:spcBef>
              <a:tabLst/>
            </a:pPr>
            <a:r>
              <a:rPr sz="6100" kern="0" spc="160" dirty="0">
                <a:solidFill>
                  <a:srgbClr val="17594A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Recommendations</a:t>
            </a:r>
            <a:endParaRPr sz="61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92" name="textbox 292"/>
          <p:cNvSpPr/>
          <p:nvPr/>
        </p:nvSpPr>
        <p:spPr>
          <a:xfrm>
            <a:off x="14363968" y="9813761"/>
            <a:ext cx="3652520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 Jo</a:t>
            </a:r>
            <a:r>
              <a:rPr sz="2000" kern="0" spc="2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Bum J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oon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 29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6" name="textbox 296"/>
          <p:cNvSpPr/>
          <p:nvPr/>
        </p:nvSpPr>
        <p:spPr>
          <a:xfrm>
            <a:off x="5666411" y="3859163"/>
            <a:ext cx="6913880" cy="2559050"/>
          </a:xfrm>
          <a:prstGeom prst="rect">
            <a:avLst/>
          </a:prstGeom>
          <a:solidFill>
            <a:srgbClr val="FFFFFF">
              <a:alpha val="98431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588009" algn="l" rtl="0" eaLnBrk="0">
              <a:lnSpc>
                <a:spcPct val="80000"/>
              </a:lnSpc>
              <a:spcBef>
                <a:spcPts val="7"/>
              </a:spcBef>
              <a:tabLst/>
            </a:pPr>
            <a:r>
              <a:rPr sz="13400" kern="0" spc="5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Thanks</a:t>
            </a:r>
            <a:endParaRPr sz="13400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ct 29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0" name="textbox 300"/>
          <p:cNvSpPr/>
          <p:nvPr/>
        </p:nvSpPr>
        <p:spPr>
          <a:xfrm>
            <a:off x="5203053" y="4003549"/>
            <a:ext cx="7700009" cy="2280285"/>
          </a:xfrm>
          <a:prstGeom prst="rect">
            <a:avLst/>
          </a:prstGeom>
          <a:solidFill>
            <a:srgbClr val="FFFFFF">
              <a:alpha val="94117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90219" algn="l" rtl="0" eaLnBrk="0">
              <a:lnSpc>
                <a:spcPct val="99000"/>
              </a:lnSpc>
              <a:spcBef>
                <a:spcPts val="5"/>
              </a:spcBef>
              <a:tabLst/>
            </a:pPr>
            <a:r>
              <a:rPr sz="12000" kern="0" spc="2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Appendix</a:t>
            </a:r>
            <a:endParaRPr sz="12000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 30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4" name="picture 3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21290" y="2165132"/>
            <a:ext cx="9839325" cy="5953125"/>
          </a:xfrm>
          <a:prstGeom prst="rect">
            <a:avLst/>
          </a:prstGeom>
        </p:spPr>
      </p:pic>
      <p:sp>
        <p:nvSpPr>
          <p:cNvPr id="306" name="textbox 306"/>
          <p:cNvSpPr/>
          <p:nvPr/>
        </p:nvSpPr>
        <p:spPr>
          <a:xfrm>
            <a:off x="10338486" y="3560076"/>
            <a:ext cx="7906384" cy="60991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11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00505" algn="l" rtl="0" eaLnBrk="0">
              <a:lnSpc>
                <a:spcPct val="95000"/>
              </a:lnSpc>
              <a:tabLst/>
            </a:pPr>
            <a:r>
              <a:rPr sz="3000" b="1" kern="0" spc="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Football-specific</a:t>
            </a:r>
            <a:r>
              <a:rPr sz="3000" b="1" kern="0" spc="-1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metr</a:t>
            </a:r>
            <a:r>
              <a:rPr sz="3000" b="1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ics: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2011679" algn="l" rtl="0" eaLnBrk="0">
              <a:lnSpc>
                <a:spcPct val="100000"/>
              </a:lnSpc>
              <a:tabLst/>
            </a:pPr>
            <a:r>
              <a:rPr sz="3000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previous injury count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43735" algn="l" rtl="0" eaLnBrk="0">
              <a:lnSpc>
                <a:spcPct val="81000"/>
              </a:lnSpc>
              <a:spcBef>
                <a:spcPts val="911"/>
              </a:spcBef>
              <a:tabLst/>
            </a:pPr>
            <a:r>
              <a:rPr sz="3000" b="1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fitness</a:t>
            </a:r>
            <a:r>
              <a:rPr sz="3000" b="1" kern="0" spc="-2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assessme</a:t>
            </a:r>
            <a:r>
              <a:rPr sz="3000" b="1" kern="0" spc="1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nts: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12700" indent="17145" algn="l" rtl="0" eaLnBrk="0">
              <a:lnSpc>
                <a:spcPct val="94000"/>
              </a:lnSpc>
              <a:spcBef>
                <a:spcPts val="484"/>
              </a:spcBef>
              <a:tabLst/>
            </a:pP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knee strength, ha</a:t>
            </a:r>
            <a:r>
              <a:rPr sz="3000" kern="0" spc="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mstring flexibility, reaction</a:t>
            </a:r>
            <a:r>
              <a:rPr sz="3000" kern="0" spc="-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time, balance scor</a:t>
            </a: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e, sprint speed, agility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20954" algn="l" rtl="0" eaLnBrk="0">
              <a:lnSpc>
                <a:spcPts val="2025"/>
              </a:lnSpc>
              <a:spcBef>
                <a:spcPts val="612"/>
              </a:spcBef>
              <a:tabLst/>
            </a:pPr>
            <a:r>
              <a:rPr sz="3000" kern="0" spc="1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score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3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3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096770" algn="l" rtl="0" eaLnBrk="0">
              <a:lnSpc>
                <a:spcPct val="100000"/>
              </a:lnSpc>
              <a:spcBef>
                <a:spcPts val="904"/>
              </a:spcBef>
              <a:tabLst/>
            </a:pPr>
            <a:r>
              <a:rPr sz="3000" b="1" kern="0" spc="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lifestyle</a:t>
            </a:r>
            <a:r>
              <a:rPr sz="3000" b="1" kern="0" spc="-3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fact</a:t>
            </a:r>
            <a:r>
              <a:rPr sz="3000" b="1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ors: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20954" algn="l" rtl="0" eaLnBrk="0">
              <a:lnSpc>
                <a:spcPct val="100000"/>
              </a:lnSpc>
              <a:spcBef>
                <a:spcPts val="1977"/>
              </a:spcBef>
              <a:tabLst/>
            </a:pP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sleep hours, stress level, nutriti</a:t>
            </a:r>
            <a:r>
              <a:rPr sz="3000" kern="0" spc="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on quality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1659889" algn="l" rtl="0" eaLnBrk="0">
              <a:lnSpc>
                <a:spcPct val="95000"/>
              </a:lnSpc>
              <a:spcBef>
                <a:spcPts val="1865"/>
              </a:spcBef>
              <a:tabLst/>
            </a:pPr>
            <a:r>
              <a:rPr sz="30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Training</a:t>
            </a:r>
            <a:r>
              <a:rPr sz="3000" b="1" kern="0" spc="-2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000" b="1" kern="0" spc="6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compli</a:t>
            </a:r>
            <a:r>
              <a:rPr sz="3000" b="1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ance</a:t>
            </a: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:</a:t>
            </a:r>
            <a:endParaRPr sz="3000" dirty="0">
              <a:latin typeface="Malgun Gothic"/>
              <a:ea typeface="Malgun Gothic"/>
              <a:cs typeface="Malgun Gothic"/>
            </a:endParaRPr>
          </a:p>
          <a:p>
            <a:pPr marL="1659254" algn="l" rtl="0" eaLnBrk="0">
              <a:lnSpc>
                <a:spcPct val="98000"/>
              </a:lnSpc>
              <a:spcBef>
                <a:spcPts val="21"/>
              </a:spcBef>
              <a:tabLst/>
            </a:pPr>
            <a:r>
              <a:rPr sz="3000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warm-up routine adheren</a:t>
            </a:r>
            <a:r>
              <a:rPr sz="3000" kern="0" spc="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ce</a:t>
            </a:r>
            <a:endParaRPr sz="30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08" name="textbox 308"/>
          <p:cNvSpPr/>
          <p:nvPr/>
        </p:nvSpPr>
        <p:spPr>
          <a:xfrm>
            <a:off x="236822" y="368344"/>
            <a:ext cx="10941684" cy="1311275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02590" algn="l" rtl="0" eaLnBrk="0">
              <a:lnSpc>
                <a:spcPct val="100000"/>
              </a:lnSpc>
              <a:spcBef>
                <a:spcPts val="1"/>
              </a:spcBef>
              <a:tabLst/>
            </a:pPr>
            <a:r>
              <a:rPr sz="6400" kern="0" spc="16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Logistic Re</a:t>
            </a:r>
            <a:r>
              <a:rPr sz="6400" kern="0" spc="15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gression Model</a:t>
            </a:r>
            <a:endParaRPr sz="6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0" name="textbox 310"/>
          <p:cNvSpPr/>
          <p:nvPr/>
        </p:nvSpPr>
        <p:spPr>
          <a:xfrm>
            <a:off x="11469827" y="1934581"/>
            <a:ext cx="6096000" cy="950594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55904" algn="l" rtl="0" eaLnBrk="0">
              <a:lnSpc>
                <a:spcPct val="84000"/>
              </a:lnSpc>
              <a:tabLst/>
            </a:pPr>
            <a:r>
              <a:rPr sz="4600" i="1" kern="0" spc="15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Significant variabl</a:t>
            </a:r>
            <a:r>
              <a:rPr sz="4600" i="1" kern="0" spc="14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endParaRPr sz="46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 31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4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39469" y="2559284"/>
            <a:ext cx="11725274" cy="7448550"/>
          </a:xfrm>
          <a:prstGeom prst="rect">
            <a:avLst/>
          </a:prstGeom>
        </p:spPr>
      </p:pic>
      <p:sp>
        <p:nvSpPr>
          <p:cNvPr id="316" name="textbox 316"/>
          <p:cNvSpPr/>
          <p:nvPr/>
        </p:nvSpPr>
        <p:spPr>
          <a:xfrm>
            <a:off x="344725" y="368344"/>
            <a:ext cx="14175105" cy="1311275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9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96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79095" algn="l" rtl="0" eaLnBrk="0">
              <a:lnSpc>
                <a:spcPct val="100000"/>
              </a:lnSpc>
              <a:tabLst/>
            </a:pPr>
            <a:r>
              <a:rPr sz="6400" kern="0" spc="21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Classificatio</a:t>
            </a:r>
            <a:r>
              <a:rPr sz="6400" kern="0" spc="20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 and Regression Tree</a:t>
            </a:r>
            <a:endParaRPr sz="6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8" name="textbox 318"/>
          <p:cNvSpPr/>
          <p:nvPr/>
        </p:nvSpPr>
        <p:spPr>
          <a:xfrm>
            <a:off x="12246471" y="5361096"/>
            <a:ext cx="5548629" cy="1845310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813435" algn="l" rtl="0" eaLnBrk="0">
              <a:lnSpc>
                <a:spcPct val="100000"/>
              </a:lnSpc>
              <a:spcBef>
                <a:spcPts val="6"/>
              </a:spcBef>
              <a:tabLst/>
            </a:pPr>
            <a:r>
              <a:rPr sz="3700" b="1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Accuracy</a:t>
            </a:r>
            <a:r>
              <a:rPr sz="3700" b="1" kern="0" spc="4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:</a:t>
            </a:r>
            <a:r>
              <a:rPr sz="3700" b="1" kern="0" spc="-2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700" b="1" kern="0" spc="420" dirty="0">
                <a:solidFill>
                  <a:srgbClr val="FF3131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82.1%</a:t>
            </a:r>
            <a:endParaRPr sz="37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0" name="textbox 320"/>
          <p:cNvSpPr/>
          <p:nvPr/>
        </p:nvSpPr>
        <p:spPr>
          <a:xfrm>
            <a:off x="1786647" y="1889612"/>
            <a:ext cx="8521700" cy="597534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marL="170179" algn="l" rtl="0" eaLnBrk="0">
              <a:lnSpc>
                <a:spcPct val="85000"/>
              </a:lnSpc>
              <a:spcBef>
                <a:spcPts val="1"/>
              </a:spcBef>
              <a:tabLst/>
            </a:pPr>
            <a:r>
              <a:rPr sz="2900" i="1" kern="0" spc="9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CART Model Predictions vs Ac</a:t>
            </a:r>
            <a:r>
              <a:rPr sz="2900" i="1" kern="0" spc="8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tual Injury Rates</a:t>
            </a:r>
            <a:endParaRPr sz="2900" dirty="0">
              <a:latin typeface="Arial"/>
              <a:ea typeface="Arial"/>
              <a:cs typeface="Arial"/>
            </a:endParaRPr>
          </a:p>
        </p:txBody>
      </p:sp>
      <p:sp>
        <p:nvSpPr>
          <p:cNvPr id="322" name="textbox 322"/>
          <p:cNvSpPr/>
          <p:nvPr/>
        </p:nvSpPr>
        <p:spPr>
          <a:xfrm>
            <a:off x="12678639" y="9813761"/>
            <a:ext cx="5337809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elwin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Ramses van Strien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 32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26" name="picture 3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36603" y="2559284"/>
            <a:ext cx="11534774" cy="7448550"/>
          </a:xfrm>
          <a:prstGeom prst="rect">
            <a:avLst/>
          </a:prstGeom>
        </p:spPr>
      </p:pic>
      <p:sp>
        <p:nvSpPr>
          <p:cNvPr id="328" name="textbox 328"/>
          <p:cNvSpPr/>
          <p:nvPr/>
        </p:nvSpPr>
        <p:spPr>
          <a:xfrm>
            <a:off x="236822" y="368344"/>
            <a:ext cx="12963525" cy="1311275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79095" algn="l" rtl="0" eaLnBrk="0">
              <a:lnSpc>
                <a:spcPct val="98000"/>
              </a:lnSpc>
              <a:spcBef>
                <a:spcPts val="6"/>
              </a:spcBef>
              <a:tabLst/>
            </a:pPr>
            <a:r>
              <a:rPr sz="6400" kern="0" spc="16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CART Most </a:t>
            </a:r>
            <a:r>
              <a:rPr sz="6400" kern="0" spc="15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Important Variables</a:t>
            </a:r>
            <a:endParaRPr sz="6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30" name="textbox 330"/>
          <p:cNvSpPr/>
          <p:nvPr/>
        </p:nvSpPr>
        <p:spPr>
          <a:xfrm>
            <a:off x="12174701" y="3150892"/>
            <a:ext cx="5552440" cy="2204085"/>
          </a:xfrm>
          <a:prstGeom prst="rect">
            <a:avLst/>
          </a:prstGeom>
          <a:solidFill>
            <a:srgbClr val="B3D8E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598169" algn="l" rtl="0" eaLnBrk="0">
              <a:lnSpc>
                <a:spcPct val="100000"/>
              </a:lnSpc>
              <a:spcBef>
                <a:spcPts val="3"/>
              </a:spcBef>
              <a:tabLst/>
            </a:pPr>
            <a:r>
              <a:rPr sz="2400" b="1" u="sng" kern="0" spc="1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Physical</a:t>
            </a:r>
            <a:r>
              <a:rPr sz="2400" b="1" u="sng" kern="0" spc="-2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u="sng" kern="0" spc="10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</a:t>
            </a:r>
            <a:r>
              <a:rPr sz="2400" b="1" u="sng" kern="0" spc="9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ssessment</a:t>
            </a:r>
            <a:r>
              <a:rPr sz="2400" b="1" u="sng" kern="0" spc="-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u="sng" kern="0" spc="9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Factors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403350" algn="l" rtl="0" eaLnBrk="0">
              <a:lnSpc>
                <a:spcPct val="80000"/>
              </a:lnSpc>
              <a:spcBef>
                <a:spcPts val="518"/>
              </a:spcBef>
              <a:tabLst/>
            </a:pPr>
            <a:r>
              <a:rPr sz="2400" kern="0" spc="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Balance Test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kern="0" spc="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Score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339850" algn="l" rtl="0" eaLnBrk="0">
              <a:lnSpc>
                <a:spcPct val="87000"/>
              </a:lnSpc>
              <a:spcBef>
                <a:spcPts val="961"/>
              </a:spcBef>
              <a:tabLst/>
            </a:pP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Hamstring Flexibility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548764" algn="l" rtl="0" eaLnBrk="0">
              <a:lnSpc>
                <a:spcPts val="3537"/>
              </a:lnSpc>
              <a:tabLst/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Sprint</a:t>
            </a: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Speed</a:t>
            </a: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m</a:t>
            </a: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/s</a:t>
            </a:r>
            <a:endParaRPr sz="2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32" name="textbox 332"/>
          <p:cNvSpPr/>
          <p:nvPr/>
        </p:nvSpPr>
        <p:spPr>
          <a:xfrm>
            <a:off x="12174701" y="5678481"/>
            <a:ext cx="5549900" cy="2023745"/>
          </a:xfrm>
          <a:prstGeom prst="rect">
            <a:avLst/>
          </a:prstGeom>
          <a:solidFill>
            <a:srgbClr val="B3D8E5">
              <a:alpha val="96078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6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784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43050" algn="l" rtl="0" eaLnBrk="0">
              <a:lnSpc>
                <a:spcPct val="100000"/>
              </a:lnSpc>
              <a:tabLst/>
            </a:pPr>
            <a:r>
              <a:rPr sz="2400" b="1" u="sng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Lifestyle</a:t>
            </a:r>
            <a:r>
              <a:rPr sz="2400" b="1" u="sng" kern="0" spc="-9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u="sng" kern="0" spc="7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Factors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442719" algn="l" rtl="0" eaLnBrk="0">
              <a:lnSpc>
                <a:spcPct val="80000"/>
              </a:lnSpc>
              <a:spcBef>
                <a:spcPts val="518"/>
              </a:spcBef>
              <a:tabLst/>
            </a:pPr>
            <a:r>
              <a:rPr sz="2400" kern="0" spc="9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Stress Lev</a:t>
            </a:r>
            <a:r>
              <a:rPr sz="2400" kern="0" spc="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el Score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196339" algn="l" rtl="0" eaLnBrk="0">
              <a:lnSpc>
                <a:spcPct val="81000"/>
              </a:lnSpc>
              <a:spcBef>
                <a:spcPts val="966"/>
              </a:spcBef>
              <a:tabLst/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Sleep</a:t>
            </a:r>
            <a:r>
              <a:rPr sz="2400" kern="0" spc="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Hours</a:t>
            </a:r>
            <a:r>
              <a:rPr sz="2400" kern="0" spc="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Per</a:t>
            </a:r>
            <a:r>
              <a:rPr sz="2400" kern="0" spc="1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Night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1167764" algn="l" rtl="0" eaLnBrk="0">
              <a:lnSpc>
                <a:spcPts val="3290"/>
              </a:lnSpc>
              <a:tabLst/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Nutrition</a:t>
            </a:r>
            <a:r>
              <a:rPr sz="2400" kern="0" spc="1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Quality</a:t>
            </a:r>
            <a:r>
              <a:rPr sz="2400" kern="0" spc="18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Score</a:t>
            </a:r>
            <a:endParaRPr sz="2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34" name="textbox 334"/>
          <p:cNvSpPr/>
          <p:nvPr/>
        </p:nvSpPr>
        <p:spPr>
          <a:xfrm>
            <a:off x="12174701" y="8026256"/>
            <a:ext cx="5549265" cy="1232535"/>
          </a:xfrm>
          <a:prstGeom prst="rect">
            <a:avLst/>
          </a:prstGeom>
          <a:solidFill>
            <a:srgbClr val="B3D8E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715644" algn="l" rtl="0" eaLnBrk="0">
              <a:lnSpc>
                <a:spcPct val="100000"/>
              </a:lnSpc>
              <a:spcBef>
                <a:spcPts val="6"/>
              </a:spcBef>
              <a:tabLst/>
            </a:pPr>
            <a:r>
              <a:rPr sz="2400" b="1" u="sng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Training</a:t>
            </a:r>
            <a:r>
              <a:rPr sz="2400" b="1" u="sng" kern="0" spc="-11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u="sng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Compliance</a:t>
            </a:r>
            <a:r>
              <a:rPr sz="2400" b="1" u="sng" kern="0" spc="-14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400" b="1" u="sng" kern="0" spc="5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Factor</a:t>
            </a:r>
            <a:endParaRPr sz="2400" dirty="0">
              <a:latin typeface="Malgun Gothic"/>
              <a:ea typeface="Malgun Gothic"/>
              <a:cs typeface="Malgun Gothic"/>
            </a:endParaRPr>
          </a:p>
          <a:p>
            <a:pPr marL="759459" algn="l" rtl="0" eaLnBrk="0">
              <a:lnSpc>
                <a:spcPct val="99000"/>
              </a:lnSpc>
              <a:spcBef>
                <a:spcPts val="465"/>
              </a:spcBef>
              <a:tabLst/>
            </a:pP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Warmup Routine Adhere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nce</a:t>
            </a:r>
            <a:endParaRPr sz="24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36" name="textbox 336"/>
          <p:cNvSpPr/>
          <p:nvPr/>
        </p:nvSpPr>
        <p:spPr>
          <a:xfrm>
            <a:off x="3856027" y="1889612"/>
            <a:ext cx="4481829" cy="597534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191135" algn="l" rtl="0" eaLnBrk="0">
              <a:lnSpc>
                <a:spcPct val="84000"/>
              </a:lnSpc>
              <a:tabLst/>
            </a:pPr>
            <a:r>
              <a:rPr sz="2900" i="1" kern="0" spc="10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Top Influencing Fac</a:t>
            </a:r>
            <a:r>
              <a:rPr sz="2900" i="1" kern="0" spc="90" dirty="0">
                <a:solidFill>
                  <a:srgbClr val="294733">
                    <a:alpha val="100000"/>
                  </a:srgbClr>
                </a:solidFill>
                <a:latin typeface="Arial"/>
                <a:ea typeface="Arial"/>
                <a:cs typeface="Arial"/>
              </a:rPr>
              <a:t>tors</a:t>
            </a:r>
            <a:endParaRPr sz="2900" dirty="0">
              <a:latin typeface="Arial"/>
              <a:ea typeface="Arial"/>
              <a:cs typeface="Arial"/>
            </a:endParaRPr>
          </a:p>
        </p:txBody>
      </p:sp>
      <p:sp>
        <p:nvSpPr>
          <p:cNvPr id="338" name="textbox 338"/>
          <p:cNvSpPr/>
          <p:nvPr/>
        </p:nvSpPr>
        <p:spPr>
          <a:xfrm>
            <a:off x="12678639" y="9813761"/>
            <a:ext cx="5337809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elwin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Ramses van Strien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 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44000" y="938179"/>
            <a:ext cx="9141904" cy="9348820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683785" y="4448977"/>
            <a:ext cx="7437119" cy="1377950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906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96240" algn="l" rtl="0" eaLnBrk="0">
              <a:lnSpc>
                <a:spcPct val="80000"/>
              </a:lnSpc>
              <a:tabLst/>
            </a:pPr>
            <a:r>
              <a:rPr sz="6700" kern="0" spc="11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01 - </a:t>
            </a:r>
            <a:r>
              <a:rPr sz="6700" kern="0" spc="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Introduction</a:t>
            </a:r>
            <a:endParaRPr sz="6700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2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" name="textbox 28"/>
          <p:cNvSpPr/>
          <p:nvPr/>
        </p:nvSpPr>
        <p:spPr>
          <a:xfrm>
            <a:off x="1238616" y="2690425"/>
            <a:ext cx="9265919" cy="63519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44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4625" algn="l" rtl="0" eaLnBrk="0">
              <a:lnSpc>
                <a:spcPct val="100000"/>
              </a:lnSpc>
              <a:tabLst>
                <a:tab pos="434975" algn="l"/>
              </a:tabLst>
            </a:pPr>
            <a:r>
              <a:rPr sz="39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900" kern="0" spc="7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Football injuries remain a key</a:t>
            </a:r>
            <a:endParaRPr sz="3900" dirty="0">
              <a:latin typeface="Malgun Gothic"/>
              <a:ea typeface="Malgun Gothic"/>
              <a:cs typeface="Malgun Gothic"/>
            </a:endParaRPr>
          </a:p>
          <a:p>
            <a:pPr marL="415925" algn="l" rtl="0" eaLnBrk="0">
              <a:lnSpc>
                <a:spcPct val="100000"/>
              </a:lnSpc>
              <a:spcBef>
                <a:spcPts val="886"/>
              </a:spcBef>
              <a:tabLst/>
            </a:pPr>
            <a:r>
              <a:rPr sz="3900" kern="0" spc="1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challenge at the un</a:t>
            </a:r>
            <a:r>
              <a:rPr sz="3900" kern="0" spc="1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iversity level.</a:t>
            </a:r>
            <a:endParaRPr sz="39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4625" algn="l" rtl="0" eaLnBrk="0">
              <a:lnSpc>
                <a:spcPct val="100000"/>
              </a:lnSpc>
              <a:spcBef>
                <a:spcPts val="1174"/>
              </a:spcBef>
              <a:tabLst>
                <a:tab pos="414655" algn="l"/>
              </a:tabLst>
            </a:pPr>
            <a:r>
              <a:rPr sz="39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900" kern="0" spc="13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They affect player he</a:t>
            </a:r>
            <a:r>
              <a:rPr sz="3900" kern="0" spc="12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alth, team</a:t>
            </a:r>
            <a:endParaRPr sz="3900" dirty="0">
              <a:latin typeface="Malgun Gothic"/>
              <a:ea typeface="Malgun Gothic"/>
              <a:cs typeface="Malgun Gothic"/>
            </a:endParaRPr>
          </a:p>
          <a:p>
            <a:pPr algn="r" rtl="0" eaLnBrk="0">
              <a:lnSpc>
                <a:spcPct val="100000"/>
              </a:lnSpc>
              <a:spcBef>
                <a:spcPts val="886"/>
              </a:spcBef>
              <a:tabLst/>
            </a:pPr>
            <a:r>
              <a:rPr sz="3900" kern="0" spc="12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performance, and resource</a:t>
            </a:r>
            <a:r>
              <a:rPr sz="3900" kern="0" spc="1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planning.</a:t>
            </a:r>
            <a:endParaRPr sz="39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4625" algn="l" rtl="0" eaLnBrk="0">
              <a:lnSpc>
                <a:spcPct val="85000"/>
              </a:lnSpc>
              <a:spcBef>
                <a:spcPts val="1174"/>
              </a:spcBef>
              <a:tabLst>
                <a:tab pos="434975" algn="l"/>
              </a:tabLst>
            </a:pPr>
            <a:r>
              <a:rPr sz="39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900" kern="0" spc="13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Data analytics enable</a:t>
            </a:r>
            <a:r>
              <a:rPr sz="3900" kern="0" spc="12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 </a:t>
            </a:r>
            <a:r>
              <a:rPr sz="3900" b="1" kern="0" spc="12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proactive</a:t>
            </a:r>
            <a:endParaRPr sz="3900" dirty="0">
              <a:latin typeface="Malgun Gothic"/>
              <a:ea typeface="Malgun Gothic"/>
              <a:cs typeface="Malgun Gothic"/>
            </a:endParaRPr>
          </a:p>
          <a:p>
            <a:pPr marL="429259" algn="l" rtl="0" eaLnBrk="0">
              <a:lnSpc>
                <a:spcPts val="5522"/>
              </a:lnSpc>
              <a:tabLst/>
            </a:pPr>
            <a:r>
              <a:rPr sz="3900" kern="0" spc="1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prevention instead of </a:t>
            </a:r>
            <a:r>
              <a:rPr sz="3900" b="1" kern="0" spc="1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reactive</a:t>
            </a:r>
            <a:endParaRPr sz="39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marL="429259" algn="l" rtl="0" eaLnBrk="0">
              <a:lnSpc>
                <a:spcPct val="99000"/>
              </a:lnSpc>
              <a:spcBef>
                <a:spcPts val="6"/>
              </a:spcBef>
              <a:tabLst/>
            </a:pPr>
            <a:r>
              <a:rPr sz="3900" kern="0" spc="18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response.</a:t>
            </a:r>
            <a:endParaRPr sz="3900" dirty="0"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51316" y="7080664"/>
            <a:ext cx="161925" cy="16192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51316" y="4966114"/>
            <a:ext cx="161925" cy="161925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51316" y="2851564"/>
            <a:ext cx="161925" cy="16192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197166" y="2706574"/>
            <a:ext cx="6062131" cy="6062131"/>
          </a:xfrm>
          <a:prstGeom prst="rect">
            <a:avLst/>
          </a:prstGeom>
        </p:spPr>
      </p:pic>
      <p:sp>
        <p:nvSpPr>
          <p:cNvPr id="38" name="textbox 38"/>
          <p:cNvSpPr/>
          <p:nvPr/>
        </p:nvSpPr>
        <p:spPr>
          <a:xfrm>
            <a:off x="713827" y="490183"/>
            <a:ext cx="14979650" cy="1248410"/>
          </a:xfrm>
          <a:prstGeom prst="rect">
            <a:avLst/>
          </a:prstGeom>
          <a:solidFill>
            <a:srgbClr val="9FA6EE">
              <a:alpha val="98431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9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52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83540" algn="l" rtl="0" eaLnBrk="0">
              <a:lnSpc>
                <a:spcPct val="100000"/>
              </a:lnSpc>
              <a:tabLst/>
            </a:pPr>
            <a:r>
              <a:rPr sz="6100" kern="0" spc="12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Injury Prevention in University Fo</a:t>
            </a:r>
            <a:r>
              <a:rPr sz="6100" kern="0" spc="11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otball</a:t>
            </a:r>
            <a:endParaRPr sz="61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textbox 40"/>
          <p:cNvSpPr/>
          <p:nvPr/>
        </p:nvSpPr>
        <p:spPr>
          <a:xfrm>
            <a:off x="14305897" y="9810507"/>
            <a:ext cx="3710304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 Zhang Jianyu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4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23111" y="3338999"/>
            <a:ext cx="12263523" cy="1017034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713827" y="490183"/>
            <a:ext cx="9363075" cy="1248410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718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83540" algn="l" rtl="0" eaLnBrk="0">
              <a:lnSpc>
                <a:spcPct val="100000"/>
              </a:lnSpc>
              <a:tabLst/>
            </a:pPr>
            <a:r>
              <a:rPr sz="6100" kern="0" spc="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From</a:t>
            </a:r>
            <a:r>
              <a:rPr sz="6100" kern="0" spc="62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6100" kern="0" spc="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Challenge</a:t>
            </a:r>
            <a:r>
              <a:rPr sz="6100" kern="0" spc="62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6100" kern="0" spc="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to</a:t>
            </a:r>
            <a:r>
              <a:rPr sz="6100" kern="0" spc="62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6100" kern="0" spc="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Goal</a:t>
            </a:r>
            <a:endParaRPr sz="61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8" name="textbox 48"/>
          <p:cNvSpPr/>
          <p:nvPr/>
        </p:nvSpPr>
        <p:spPr>
          <a:xfrm>
            <a:off x="6944624" y="5768909"/>
            <a:ext cx="4566284" cy="1549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47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7164" algn="l" rtl="0" eaLnBrk="0">
              <a:lnSpc>
                <a:spcPct val="96000"/>
              </a:lnSpc>
              <a:tabLst/>
            </a:pPr>
            <a:r>
              <a:rPr sz="3000" kern="0" spc="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Use</a:t>
            </a:r>
            <a:r>
              <a:rPr sz="3000" kern="0" spc="16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000" kern="0" spc="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analytics</a:t>
            </a:r>
            <a:r>
              <a:rPr sz="3000" kern="0" spc="16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000" kern="0" spc="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3000" kern="0" spc="16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000" kern="0" spc="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improve</a:t>
            </a:r>
            <a:endParaRPr sz="3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spcBef>
                <a:spcPts val="819"/>
              </a:spcBef>
              <a:tabLst/>
            </a:pPr>
            <a:r>
              <a:rPr sz="3000" kern="0" spc="4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player safety and</a:t>
            </a:r>
            <a:r>
              <a:rPr sz="3000" kern="0" spc="-9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000" kern="0" spc="4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3000" kern="0" spc="3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ptimize</a:t>
            </a:r>
            <a:endParaRPr sz="3000" dirty="0">
              <a:latin typeface="Arial"/>
              <a:ea typeface="Arial"/>
              <a:cs typeface="Arial"/>
            </a:endParaRPr>
          </a:p>
          <a:p>
            <a:pPr marL="680719" algn="l" rtl="0" eaLnBrk="0">
              <a:lnSpc>
                <a:spcPct val="96000"/>
              </a:lnSpc>
              <a:spcBef>
                <a:spcPts val="819"/>
              </a:spcBef>
              <a:tabLst/>
            </a:pPr>
            <a:r>
              <a:rPr sz="3000" kern="0" spc="6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training decisions.</a:t>
            </a:r>
            <a:endParaRPr sz="3000" dirty="0">
              <a:latin typeface="Arial"/>
              <a:ea typeface="Arial"/>
              <a:cs typeface="Arial"/>
            </a:endParaRPr>
          </a:p>
        </p:txBody>
      </p:sp>
      <p:sp>
        <p:nvSpPr>
          <p:cNvPr id="50" name="textbox 50"/>
          <p:cNvSpPr/>
          <p:nvPr/>
        </p:nvSpPr>
        <p:spPr>
          <a:xfrm>
            <a:off x="1413140" y="5768909"/>
            <a:ext cx="4261484" cy="1549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47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67004" algn="l" rtl="0" eaLnBrk="0">
              <a:lnSpc>
                <a:spcPct val="96000"/>
              </a:lnSpc>
              <a:tabLst/>
            </a:pPr>
            <a:r>
              <a:rPr sz="3000" kern="0" spc="5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How can management</a:t>
            </a:r>
            <a:endParaRPr sz="30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spcBef>
                <a:spcPts val="819"/>
              </a:spcBef>
              <a:tabLst/>
            </a:pPr>
            <a:r>
              <a:rPr sz="3000" kern="0" spc="5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identify high-risk</a:t>
            </a:r>
            <a:r>
              <a:rPr sz="3000" kern="0" spc="4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 players</a:t>
            </a:r>
            <a:endParaRPr sz="3000" dirty="0">
              <a:latin typeface="Arial"/>
              <a:ea typeface="Arial"/>
              <a:cs typeface="Arial"/>
            </a:endParaRPr>
          </a:p>
          <a:p>
            <a:pPr marL="259715" algn="l" rtl="0" eaLnBrk="0">
              <a:lnSpc>
                <a:spcPct val="96000"/>
              </a:lnSpc>
              <a:spcBef>
                <a:spcPts val="819"/>
              </a:spcBef>
              <a:tabLst/>
            </a:pPr>
            <a:r>
              <a:rPr sz="3000" kern="0" spc="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before</a:t>
            </a:r>
            <a:r>
              <a:rPr sz="3000" kern="0" spc="30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000" kern="0" spc="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injuries</a:t>
            </a:r>
            <a:r>
              <a:rPr sz="3000" kern="0" spc="30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000" kern="0" spc="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occur</a:t>
            </a:r>
            <a:r>
              <a:rPr sz="3000" kern="0" spc="30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3000" dirty="0">
              <a:latin typeface="Arial"/>
              <a:ea typeface="Arial"/>
              <a:cs typeface="Arial"/>
            </a:endParaRPr>
          </a:p>
        </p:txBody>
      </p:sp>
      <p:sp>
        <p:nvSpPr>
          <p:cNvPr id="52" name="textbox 52"/>
          <p:cNvSpPr/>
          <p:nvPr/>
        </p:nvSpPr>
        <p:spPr>
          <a:xfrm>
            <a:off x="12707114" y="5768909"/>
            <a:ext cx="4245609" cy="1549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47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421640" algn="l" rtl="0" eaLnBrk="0">
              <a:lnSpc>
                <a:spcPct val="96000"/>
              </a:lnSpc>
              <a:tabLst/>
            </a:pPr>
            <a:r>
              <a:rPr sz="3000" kern="0" spc="3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Better performance,</a:t>
            </a:r>
            <a:endParaRPr sz="3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spcBef>
                <a:spcPts val="819"/>
              </a:spcBef>
              <a:tabLst/>
            </a:pPr>
            <a:r>
              <a:rPr sz="3000" kern="0" spc="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fewer</a:t>
            </a:r>
            <a:r>
              <a:rPr sz="3000" kern="0" spc="11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000" kern="0" spc="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absences</a:t>
            </a:r>
            <a:r>
              <a:rPr sz="3000" kern="0" spc="11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, </a:t>
            </a:r>
            <a:r>
              <a:rPr sz="3000" kern="0" spc="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smarter</a:t>
            </a:r>
            <a:endParaRPr sz="3000" dirty="0">
              <a:latin typeface="Arial"/>
              <a:ea typeface="Arial"/>
              <a:cs typeface="Arial"/>
            </a:endParaRPr>
          </a:p>
          <a:p>
            <a:pPr marL="432434" algn="l" rtl="0" eaLnBrk="0">
              <a:lnSpc>
                <a:spcPct val="96000"/>
              </a:lnSpc>
              <a:spcBef>
                <a:spcPts val="819"/>
              </a:spcBef>
              <a:tabLst/>
            </a:pPr>
            <a:r>
              <a:rPr sz="3000" kern="0" spc="40" dirty="0">
                <a:solidFill>
                  <a:srgbClr val="0E2F5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resource allocation.</a:t>
            </a:r>
            <a:endParaRPr sz="3000" dirty="0">
              <a:latin typeface="Arial"/>
              <a:ea typeface="Arial"/>
              <a:cs typeface="Arial"/>
            </a:endParaRPr>
          </a:p>
        </p:txBody>
      </p:sp>
      <p:sp>
        <p:nvSpPr>
          <p:cNvPr id="54" name="textbox 54"/>
          <p:cNvSpPr/>
          <p:nvPr/>
        </p:nvSpPr>
        <p:spPr>
          <a:xfrm>
            <a:off x="1220742" y="4677805"/>
            <a:ext cx="4622165" cy="760094"/>
          </a:xfrm>
          <a:prstGeom prst="rect">
            <a:avLst/>
          </a:prstGeom>
          <a:solidFill>
            <a:srgbClr val="FF5757">
              <a:alpha val="97254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809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43685" algn="l" rtl="0" eaLnBrk="0">
              <a:lnSpc>
                <a:spcPct val="97000"/>
              </a:lnSpc>
              <a:tabLst/>
            </a:pPr>
            <a:r>
              <a:rPr sz="3000" b="1" kern="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Problem</a:t>
            </a:r>
            <a:endParaRPr sz="3000" dirty="0">
              <a:latin typeface="Arial"/>
              <a:ea typeface="Arial"/>
              <a:cs typeface="Arial"/>
            </a:endParaRPr>
          </a:p>
        </p:txBody>
      </p:sp>
      <p:sp>
        <p:nvSpPr>
          <p:cNvPr id="56" name="textbox 56"/>
          <p:cNvSpPr/>
          <p:nvPr/>
        </p:nvSpPr>
        <p:spPr>
          <a:xfrm>
            <a:off x="6843986" y="4677805"/>
            <a:ext cx="4622165" cy="760094"/>
          </a:xfrm>
          <a:prstGeom prst="rect">
            <a:avLst/>
          </a:prstGeom>
          <a:solidFill>
            <a:srgbClr val="01AB59">
              <a:alpha val="9882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marL="1409064" algn="l" rtl="0" eaLnBrk="0">
              <a:lnSpc>
                <a:spcPct val="97000"/>
              </a:lnSpc>
              <a:spcBef>
                <a:spcPts val="3"/>
              </a:spcBef>
              <a:tabLst/>
            </a:pPr>
            <a:r>
              <a:rPr sz="3000" b="1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Objective</a:t>
            </a:r>
            <a:endParaRPr sz="3000" dirty="0">
              <a:latin typeface="Arial"/>
              <a:ea typeface="Arial"/>
              <a:cs typeface="Arial"/>
            </a:endParaRPr>
          </a:p>
        </p:txBody>
      </p:sp>
      <p:sp>
        <p:nvSpPr>
          <p:cNvPr id="58" name="textbox 58"/>
          <p:cNvSpPr/>
          <p:nvPr/>
        </p:nvSpPr>
        <p:spPr>
          <a:xfrm>
            <a:off x="12445485" y="4677805"/>
            <a:ext cx="4622165" cy="760094"/>
          </a:xfrm>
          <a:prstGeom prst="rect">
            <a:avLst/>
          </a:prstGeom>
          <a:solidFill>
            <a:srgbClr val="FFBD59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944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667510" algn="l" rtl="0" eaLnBrk="0">
              <a:lnSpc>
                <a:spcPct val="97000"/>
              </a:lnSpc>
              <a:tabLst/>
            </a:pPr>
            <a:r>
              <a:rPr sz="30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Impact</a:t>
            </a:r>
            <a:endParaRPr sz="3000" dirty="0">
              <a:latin typeface="Arial"/>
              <a:ea typeface="Arial"/>
              <a:cs typeface="Arial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14305897" y="9810507"/>
            <a:ext cx="3710304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 Zhang Jianyu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6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 rot="21600000">
            <a:off x="9144000" y="2283950"/>
            <a:ext cx="7891307" cy="7238630"/>
            <a:chOff x="0" y="0"/>
            <a:chExt cx="7891307" cy="7238630"/>
          </a:xfrm>
        </p:grpSpPr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7891307" cy="7238630"/>
            </a:xfrm>
            <a:prstGeom prst="rect">
              <a:avLst/>
            </a:prstGeom>
          </p:spPr>
        </p:pic>
        <p:sp>
          <p:nvSpPr>
            <p:cNvPr id="66" name="textbox 66"/>
            <p:cNvSpPr/>
            <p:nvPr/>
          </p:nvSpPr>
          <p:spPr>
            <a:xfrm>
              <a:off x="2959576" y="391539"/>
              <a:ext cx="4572000" cy="652589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0000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452119" indent="-51435" algn="l" rtl="0" eaLnBrk="0">
                <a:lnSpc>
                  <a:spcPct val="119000"/>
                </a:lnSpc>
                <a:spcBef>
                  <a:spcPts val="1"/>
                </a:spcBef>
                <a:tabLst/>
              </a:pPr>
              <a:r>
                <a:rPr sz="2000" b="1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Football</a:t>
              </a:r>
              <a:r>
                <a:rPr sz="2000" b="1" kern="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                                     </a:t>
              </a:r>
              <a:r>
                <a:rPr sz="2000" b="1" kern="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Metrics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98000"/>
                </a:lnSpc>
                <a:spcBef>
                  <a:spcPts val="97"/>
                </a:spcBef>
                <a:tabLst/>
              </a:pPr>
              <a:r>
                <a:rPr sz="20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Position, Match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marL="184785" algn="l" rtl="0" eaLnBrk="0">
                <a:lnSpc>
                  <a:spcPct val="98000"/>
                </a:lnSpc>
                <a:spcBef>
                  <a:spcPts val="554"/>
                </a:spcBef>
                <a:tabLst/>
              </a:pPr>
              <a:r>
                <a:rPr sz="20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hours, Injury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marL="518159" algn="l" rtl="0" eaLnBrk="0">
                <a:lnSpc>
                  <a:spcPct val="98000"/>
                </a:lnSpc>
                <a:spcBef>
                  <a:spcPts val="554"/>
                </a:spcBef>
                <a:tabLst/>
              </a:pPr>
              <a:r>
                <a:rPr sz="20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history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38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3213100" algn="l" rtl="0" eaLnBrk="0">
                <a:lnSpc>
                  <a:spcPct val="99000"/>
                </a:lnSpc>
                <a:spcBef>
                  <a:spcPts val="607"/>
                </a:spcBef>
                <a:tabLst/>
              </a:pPr>
              <a:r>
                <a:rPr sz="2000" b="1" kern="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Fitness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marL="2914014" algn="l" rtl="0" eaLnBrk="0">
                <a:lnSpc>
                  <a:spcPct val="98000"/>
                </a:lnSpc>
                <a:spcBef>
                  <a:spcPts val="554"/>
                </a:spcBef>
                <a:tabLst/>
              </a:pPr>
              <a:r>
                <a:rPr sz="2000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Agility, Knee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algn="r" rtl="0" eaLnBrk="0">
                <a:lnSpc>
                  <a:spcPct val="98000"/>
                </a:lnSpc>
                <a:spcBef>
                  <a:spcPts val="554"/>
                </a:spcBef>
                <a:tabLst/>
              </a:pPr>
              <a:r>
                <a:rPr sz="2000" kern="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strength, Sp</a:t>
              </a:r>
              <a:r>
                <a:rPr sz="2000" kern="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rint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marL="3279775" algn="l" rtl="0" eaLnBrk="0">
                <a:lnSpc>
                  <a:spcPct val="98000"/>
                </a:lnSpc>
                <a:spcBef>
                  <a:spcPts val="554"/>
                </a:spcBef>
                <a:tabLst/>
              </a:pPr>
              <a:r>
                <a:rPr sz="20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speed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2596514" algn="l" rtl="0" eaLnBrk="0">
                <a:lnSpc>
                  <a:spcPct val="99000"/>
                </a:lnSpc>
                <a:spcBef>
                  <a:spcPts val="605"/>
                </a:spcBef>
                <a:tabLst/>
              </a:pPr>
              <a:r>
                <a:rPr sz="2000" b="1" kern="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Training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marL="2362200" algn="l" rtl="0" eaLnBrk="0">
                <a:lnSpc>
                  <a:spcPct val="99000"/>
                </a:lnSpc>
                <a:spcBef>
                  <a:spcPts val="530"/>
                </a:spcBef>
                <a:tabLst/>
              </a:pPr>
              <a:r>
                <a:rPr sz="2000" b="1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Complianc</a:t>
              </a:r>
              <a:r>
                <a:rPr sz="2000" b="1" kern="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endParaRPr sz="2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4000"/>
                </a:lnSpc>
                <a:tabLst/>
              </a:pPr>
              <a:endParaRPr sz="600" dirty="0">
                <a:latin typeface="Arial"/>
                <a:ea typeface="Arial"/>
                <a:cs typeface="Arial"/>
              </a:endParaRPr>
            </a:p>
            <a:p>
              <a:pPr marL="2428239" indent="142239" algn="l" rtl="0" eaLnBrk="0">
                <a:lnSpc>
                  <a:spcPct val="116000"/>
                </a:lnSpc>
                <a:spcBef>
                  <a:spcPts val="2"/>
                </a:spcBef>
                <a:tabLst/>
              </a:pPr>
              <a:r>
                <a:rPr sz="2000" kern="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Warm-up</a:t>
              </a:r>
              <a:r>
                <a:rPr sz="2000" kern="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     </a:t>
              </a:r>
              <a:r>
                <a:rPr sz="20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adherence,</a:t>
              </a:r>
              <a:r>
                <a:rPr sz="2000" kern="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   </a:t>
              </a:r>
              <a:r>
                <a:rPr sz="2000" kern="0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Attendance</a:t>
              </a:r>
              <a:endParaRPr sz="2000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8" name="textbox 68"/>
          <p:cNvSpPr/>
          <p:nvPr/>
        </p:nvSpPr>
        <p:spPr>
          <a:xfrm>
            <a:off x="1454150" y="3456409"/>
            <a:ext cx="6358890" cy="57340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8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5575" algn="l" rtl="0" eaLnBrk="0">
              <a:lnSpc>
                <a:spcPct val="100000"/>
              </a:lnSpc>
              <a:tabLst>
                <a:tab pos="395604" algn="l"/>
              </a:tabLst>
            </a:pP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600" kern="0" spc="2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800 </a:t>
            </a: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players</a:t>
            </a:r>
            <a:r>
              <a:rPr sz="3600" kern="0" spc="2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aged</a:t>
            </a:r>
            <a:r>
              <a:rPr sz="3600" kern="0" spc="2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18–24</a:t>
            </a:r>
            <a:endParaRPr sz="3600" dirty="0">
              <a:latin typeface="Malgun Gothic"/>
              <a:ea typeface="Malgun Gothic"/>
              <a:cs typeface="Malgun Gothic"/>
            </a:endParaRPr>
          </a:p>
          <a:p>
            <a:pPr marL="402590" indent="-23495" algn="l" rtl="0" eaLnBrk="0">
              <a:lnSpc>
                <a:spcPct val="101000"/>
              </a:lnSpc>
              <a:spcBef>
                <a:spcPts val="691"/>
              </a:spcBef>
              <a:tabLst/>
            </a:pP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from</a:t>
            </a:r>
            <a:r>
              <a:rPr sz="3600" kern="0" spc="28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collegiate</a:t>
            </a:r>
            <a:r>
              <a:rPr sz="3600" kern="0" spc="28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&amp; </a:t>
            </a: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provincial</a:t>
            </a:r>
            <a:r>
              <a:rPr sz="3600" kern="0" spc="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kern="0" spc="1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leagues</a:t>
            </a:r>
            <a:endParaRPr sz="36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94970" indent="-239395" algn="l" rtl="0" eaLnBrk="0">
              <a:lnSpc>
                <a:spcPct val="101000"/>
              </a:lnSpc>
              <a:spcBef>
                <a:spcPts val="1091"/>
              </a:spcBef>
              <a:tabLst/>
            </a:pP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600" kern="0" spc="26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18 </a:t>
            </a: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input</a:t>
            </a:r>
            <a:r>
              <a:rPr sz="3600" kern="0" spc="26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features</a:t>
            </a:r>
            <a:r>
              <a:rPr sz="3600" kern="0" spc="26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grouped</a:t>
            </a:r>
            <a:r>
              <a:rPr sz="3600" kern="0" spc="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  </a:t>
            </a:r>
            <a:r>
              <a:rPr sz="3600" kern="0" spc="8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into 5 categori</a:t>
            </a:r>
            <a:r>
              <a:rPr sz="3600" kern="0" spc="7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es</a:t>
            </a:r>
            <a:endParaRPr sz="36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marL="415925" indent="-260984" algn="l" rtl="0" eaLnBrk="0">
              <a:lnSpc>
                <a:spcPct val="108000"/>
              </a:lnSpc>
              <a:spcBef>
                <a:spcPts val="3"/>
              </a:spcBef>
              <a:tabLst>
                <a:tab pos="389254" algn="l"/>
              </a:tabLst>
            </a:pP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600" kern="0" spc="1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Target: Injury Next S</a:t>
            </a:r>
            <a:r>
              <a:rPr sz="3600" kern="0" spc="1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eason</a:t>
            </a: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kern="0" spc="23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sz="3600" kern="0" spc="-88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kern="0" spc="23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≥ 7 </a:t>
            </a: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days</a:t>
            </a:r>
            <a:r>
              <a:rPr sz="3600" kern="0" spc="-4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absence</a:t>
            </a:r>
            <a:r>
              <a:rPr sz="3600" kern="0" spc="23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)</a:t>
            </a:r>
            <a:endParaRPr sz="3600" dirty="0"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66850" y="8142213"/>
            <a:ext cx="142875" cy="142875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66850" y="6199113"/>
            <a:ext cx="142875" cy="142875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66850" y="3608313"/>
            <a:ext cx="142875" cy="142875"/>
          </a:xfrm>
          <a:prstGeom prst="rect">
            <a:avLst/>
          </a:prstGeom>
        </p:spPr>
      </p:pic>
      <p:sp>
        <p:nvSpPr>
          <p:cNvPr id="76" name="textbox 76"/>
          <p:cNvSpPr/>
          <p:nvPr/>
        </p:nvSpPr>
        <p:spPr>
          <a:xfrm>
            <a:off x="713827" y="490183"/>
            <a:ext cx="12986384" cy="1248410"/>
          </a:xfrm>
          <a:prstGeom prst="rect">
            <a:avLst/>
          </a:prstGeom>
          <a:solidFill>
            <a:srgbClr val="9FA6EE">
              <a:alpha val="98431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9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52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83540" algn="l" rtl="0" eaLnBrk="0">
              <a:lnSpc>
                <a:spcPct val="100000"/>
              </a:lnSpc>
              <a:tabLst/>
            </a:pPr>
            <a:r>
              <a:rPr sz="6100" kern="0" spc="14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University Football Injury Dataset</a:t>
            </a:r>
            <a:endParaRPr sz="61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8" name="textbox 78"/>
          <p:cNvSpPr/>
          <p:nvPr/>
        </p:nvSpPr>
        <p:spPr>
          <a:xfrm>
            <a:off x="2513503" y="2433918"/>
            <a:ext cx="4451350" cy="739140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32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15265" algn="l" rtl="0" eaLnBrk="0">
              <a:lnSpc>
                <a:spcPct val="100000"/>
              </a:lnSpc>
              <a:tabLst/>
            </a:pPr>
            <a:r>
              <a:rPr sz="3600" b="1" kern="0" spc="12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Dataset</a:t>
            </a:r>
            <a:r>
              <a:rPr sz="3600" b="1" kern="0" spc="-27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kern="0" spc="12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Summar</a:t>
            </a:r>
            <a:r>
              <a:rPr sz="3600" b="1" kern="0" spc="11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y</a:t>
            </a:r>
            <a:endParaRPr sz="36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80" name="textbox 80"/>
          <p:cNvSpPr/>
          <p:nvPr/>
        </p:nvSpPr>
        <p:spPr>
          <a:xfrm>
            <a:off x="9520905" y="4925219"/>
            <a:ext cx="1846579" cy="11258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71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77825" algn="l" rtl="0" eaLnBrk="0">
              <a:lnSpc>
                <a:spcPct val="99000"/>
              </a:lnSpc>
              <a:tabLst/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Physical</a:t>
            </a:r>
            <a:endParaRPr sz="2000" dirty="0">
              <a:latin typeface="Arial"/>
              <a:ea typeface="Arial"/>
              <a:cs typeface="Arial"/>
            </a:endParaRPr>
          </a:p>
          <a:p>
            <a:pPr marL="701675" indent="-689609" algn="l" rtl="0" eaLnBrk="0">
              <a:lnSpc>
                <a:spcPct val="123000"/>
              </a:lnSpc>
              <a:spcBef>
                <a:spcPts val="388"/>
              </a:spcBef>
              <a:tabLst/>
            </a:pP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Height, Weight,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BMI</a:t>
            </a:r>
            <a:endParaRPr sz="2000" dirty="0">
              <a:latin typeface="Arial"/>
              <a:ea typeface="Arial"/>
              <a:cs typeface="Arial"/>
            </a:endParaRPr>
          </a:p>
        </p:txBody>
      </p:sp>
      <p:sp>
        <p:nvSpPr>
          <p:cNvPr id="82" name="textbox 82"/>
          <p:cNvSpPr/>
          <p:nvPr/>
        </p:nvSpPr>
        <p:spPr>
          <a:xfrm>
            <a:off x="10007941" y="7709287"/>
            <a:ext cx="1579244" cy="11226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71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64159" algn="l" rtl="0" eaLnBrk="0">
              <a:lnSpc>
                <a:spcPct val="99000"/>
              </a:lnSpc>
              <a:tabLst/>
            </a:pPr>
            <a:r>
              <a:rPr sz="2000" b="1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Lifestyle</a:t>
            </a:r>
            <a:endParaRPr sz="2000" dirty="0">
              <a:latin typeface="Arial"/>
              <a:ea typeface="Arial"/>
              <a:cs typeface="Arial"/>
            </a:endParaRPr>
          </a:p>
          <a:p>
            <a:pPr marL="285750" indent="-273684" algn="l" rtl="0" eaLnBrk="0">
              <a:lnSpc>
                <a:spcPct val="122000"/>
              </a:lnSpc>
              <a:spcBef>
                <a:spcPts val="413"/>
              </a:spcBef>
              <a:tabLst/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Sleep, Stress,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Nutrition</a:t>
            </a:r>
            <a:endParaRPr sz="2000" dirty="0">
              <a:latin typeface="Arial"/>
              <a:ea typeface="Arial"/>
              <a:cs typeface="Arial"/>
            </a:endParaRPr>
          </a:p>
        </p:txBody>
      </p:sp>
      <p:sp>
        <p:nvSpPr>
          <p:cNvPr id="84" name="textbox 84"/>
          <p:cNvSpPr/>
          <p:nvPr/>
        </p:nvSpPr>
        <p:spPr>
          <a:xfrm>
            <a:off x="14305897" y="9810507"/>
            <a:ext cx="3710304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 Zhang Jianyu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 8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8" name="textbox 88"/>
          <p:cNvSpPr/>
          <p:nvPr/>
        </p:nvSpPr>
        <p:spPr>
          <a:xfrm>
            <a:off x="1033125" y="3356354"/>
            <a:ext cx="11374119" cy="40811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50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00000"/>
              </a:lnSpc>
              <a:tabLst/>
            </a:pPr>
            <a:r>
              <a:rPr sz="3300" b="1" kern="0" spc="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Stage</a:t>
            </a:r>
            <a:r>
              <a:rPr sz="3300" b="1" kern="0" spc="-2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kern="0" spc="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1</a:t>
            </a:r>
            <a:r>
              <a:rPr sz="3300" b="1" kern="0" spc="-3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kern="0" spc="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–</a:t>
            </a:r>
            <a:r>
              <a:rPr sz="3300" b="1" kern="0" spc="-2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kern="0" spc="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Over</a:t>
            </a:r>
            <a:r>
              <a:rPr sz="3300" b="1" kern="0" spc="8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all</a:t>
            </a:r>
            <a:r>
              <a:rPr sz="3300" b="1" kern="0" spc="-3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kern="0" spc="8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Actions</a:t>
            </a:r>
            <a:endParaRPr sz="3300" dirty="0">
              <a:latin typeface="Malgun Gothic"/>
              <a:ea typeface="Malgun Gothic"/>
              <a:cs typeface="Malgun Gothic"/>
            </a:endParaRPr>
          </a:p>
          <a:p>
            <a:pPr marL="519430" algn="l" rtl="0" eaLnBrk="0">
              <a:lnSpc>
                <a:spcPct val="100000"/>
              </a:lnSpc>
              <a:spcBef>
                <a:spcPts val="743"/>
              </a:spcBef>
              <a:tabLst>
                <a:tab pos="760730" algn="l"/>
              </a:tabLst>
            </a:pPr>
            <a:r>
              <a:rPr sz="33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300" kern="0" spc="8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Logistic </a:t>
            </a:r>
            <a:r>
              <a:rPr sz="3300" kern="0" spc="7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Regression &amp; Random Forest</a:t>
            </a:r>
            <a:endParaRPr sz="3300" dirty="0">
              <a:latin typeface="Malgun Gothic"/>
              <a:ea typeface="Malgun Gothic"/>
              <a:cs typeface="Malgun Gothic"/>
            </a:endParaRPr>
          </a:p>
          <a:p>
            <a:pPr marL="519430" algn="l" rtl="0" eaLnBrk="0">
              <a:lnSpc>
                <a:spcPct val="100000"/>
              </a:lnSpc>
              <a:spcBef>
                <a:spcPts val="637"/>
              </a:spcBef>
              <a:tabLst>
                <a:tab pos="760730" algn="l"/>
              </a:tabLst>
            </a:pPr>
            <a:r>
              <a:rPr sz="33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300" kern="0" spc="7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Predict injury likelihood and identify key factors</a:t>
            </a:r>
            <a:endParaRPr sz="3300" dirty="0">
              <a:latin typeface="Malgun Gothic"/>
              <a:ea typeface="Malgun Gothic"/>
              <a:cs typeface="Malgun Gothic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00000"/>
              </a:lnSpc>
              <a:spcBef>
                <a:spcPts val="997"/>
              </a:spcBef>
              <a:tabLst/>
            </a:pPr>
            <a:r>
              <a:rPr sz="3300" b="1" kern="0" spc="1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Stage</a:t>
            </a:r>
            <a:r>
              <a:rPr sz="3300" b="1" kern="0" spc="-21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kern="0" spc="1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2</a:t>
            </a:r>
            <a:r>
              <a:rPr sz="3300" b="1" kern="0" spc="-38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kern="0" spc="1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–</a:t>
            </a:r>
            <a:r>
              <a:rPr sz="3300" b="1" kern="0" spc="-17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kern="0" spc="1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Detailed</a:t>
            </a:r>
            <a:r>
              <a:rPr sz="3300" b="1" kern="0" spc="-2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kern="0" spc="10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Thresho</a:t>
            </a:r>
            <a:r>
              <a:rPr sz="3300" b="1" kern="0" spc="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ld</a:t>
            </a:r>
            <a:endParaRPr sz="3300" dirty="0">
              <a:latin typeface="Malgun Gothic"/>
              <a:ea typeface="Malgun Gothic"/>
              <a:cs typeface="Malgun Gothic"/>
            </a:endParaRPr>
          </a:p>
          <a:p>
            <a:pPr marL="519430" algn="l" rtl="0" eaLnBrk="0">
              <a:lnSpc>
                <a:spcPct val="100000"/>
              </a:lnSpc>
              <a:spcBef>
                <a:spcPts val="743"/>
              </a:spcBef>
              <a:tabLst>
                <a:tab pos="748665" algn="l"/>
              </a:tabLst>
            </a:pPr>
            <a:r>
              <a:rPr sz="33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3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Clustering</a:t>
            </a:r>
            <a:r>
              <a:rPr sz="3300" kern="0" spc="35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&amp; </a:t>
            </a:r>
            <a:r>
              <a:rPr sz="33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CART</a:t>
            </a:r>
            <a:endParaRPr sz="3300" dirty="0">
              <a:latin typeface="Malgun Gothic"/>
              <a:ea typeface="Malgun Gothic"/>
              <a:cs typeface="Malgun Gothic"/>
            </a:endParaRPr>
          </a:p>
          <a:p>
            <a:pPr marL="519430" algn="l" rtl="0" eaLnBrk="0">
              <a:lnSpc>
                <a:spcPct val="100000"/>
              </a:lnSpc>
              <a:spcBef>
                <a:spcPts val="690"/>
              </a:spcBef>
              <a:tabLst>
                <a:tab pos="747394" algn="l"/>
              </a:tabLst>
            </a:pPr>
            <a:r>
              <a:rPr sz="3300" kern="0" spc="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	</a:t>
            </a:r>
            <a:r>
              <a:rPr sz="3300" kern="0" spc="9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Segment players and determine acti</a:t>
            </a:r>
            <a:r>
              <a:rPr sz="3300" kern="0" spc="8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onable risk rules</a:t>
            </a:r>
            <a:endParaRPr sz="3300" dirty="0"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19225" y="7046714"/>
            <a:ext cx="133350" cy="133350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19225" y="6456164"/>
            <a:ext cx="133350" cy="133350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19225" y="4684514"/>
            <a:ext cx="133350" cy="133350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19225" y="4093964"/>
            <a:ext cx="133350" cy="133350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8908" y="7858791"/>
            <a:ext cx="16490267" cy="1543050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713827" y="490183"/>
            <a:ext cx="8644255" cy="1248410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9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52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35279" algn="l" rtl="0" eaLnBrk="0">
              <a:lnSpc>
                <a:spcPct val="100000"/>
              </a:lnSpc>
              <a:tabLst/>
            </a:pPr>
            <a:r>
              <a:rPr sz="6100" kern="0" spc="20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Analytical Framewor</a:t>
            </a:r>
            <a:r>
              <a:rPr sz="6100" kern="0" spc="19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k</a:t>
            </a:r>
            <a:endParaRPr sz="61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2" name="textbox 102"/>
          <p:cNvSpPr/>
          <p:nvPr/>
        </p:nvSpPr>
        <p:spPr>
          <a:xfrm>
            <a:off x="842264" y="2343656"/>
            <a:ext cx="7677150" cy="739140"/>
          </a:xfrm>
          <a:prstGeom prst="rect">
            <a:avLst/>
          </a:prstGeom>
          <a:solidFill>
            <a:srgbClr val="9FA6E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832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03200" algn="l" rtl="0" eaLnBrk="0">
              <a:lnSpc>
                <a:spcPct val="100000"/>
              </a:lnSpc>
              <a:tabLst/>
            </a:pPr>
            <a:r>
              <a:rPr sz="3600" b="1" kern="0" spc="15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Two-Stage</a:t>
            </a:r>
            <a:r>
              <a:rPr sz="3600" b="1" kern="0" spc="-33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kern="0" spc="15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Anal</a:t>
            </a:r>
            <a:r>
              <a:rPr sz="3600" b="1" kern="0" spc="14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ytical</a:t>
            </a:r>
            <a:r>
              <a:rPr sz="3600" b="1" kern="0" spc="-32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kern="0" spc="140" dirty="0">
                <a:solidFill>
                  <a:srgbClr val="FFFFFF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Approach</a:t>
            </a:r>
            <a:endParaRPr sz="36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4" name="textbox 104"/>
          <p:cNvSpPr/>
          <p:nvPr/>
        </p:nvSpPr>
        <p:spPr>
          <a:xfrm>
            <a:off x="9641004" y="8218862"/>
            <a:ext cx="4070350" cy="8940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67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9000"/>
              </a:lnSpc>
              <a:tabLst/>
            </a:pPr>
            <a:r>
              <a:rPr sz="2600" b="1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Stage 2:</a:t>
            </a:r>
            <a:r>
              <a:rPr sz="26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b="1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Segmentati</a:t>
            </a:r>
            <a:r>
              <a:rPr sz="2600" b="1" kern="0" spc="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sz="2600" dirty="0">
              <a:latin typeface="Arial"/>
              <a:ea typeface="Arial"/>
              <a:cs typeface="Arial"/>
            </a:endParaRPr>
          </a:p>
          <a:p>
            <a:pPr marL="388620" algn="l" rtl="0" eaLnBrk="0">
              <a:lnSpc>
                <a:spcPts val="3546"/>
              </a:lnSpc>
              <a:spcBef>
                <a:spcPts val="530"/>
              </a:spcBef>
              <a:tabLst/>
            </a:pPr>
            <a:r>
              <a:rPr sz="2600" b="1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(Clusterin</a:t>
            </a:r>
            <a:r>
              <a:rPr sz="2600" b="1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g, CART)</a:t>
            </a:r>
            <a:endParaRPr sz="2600" dirty="0">
              <a:latin typeface="Arial"/>
              <a:ea typeface="Arial"/>
              <a:cs typeface="Arial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5079974" y="8218862"/>
            <a:ext cx="3312795" cy="8940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67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9000"/>
              </a:lnSpc>
              <a:tabLst/>
            </a:pPr>
            <a:r>
              <a:rPr sz="2600" b="1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Stage</a:t>
            </a:r>
            <a:r>
              <a:rPr sz="2600" b="1" kern="0" spc="-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b="1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1: Pred</a:t>
            </a:r>
            <a:r>
              <a:rPr sz="2600" b="1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iction</a:t>
            </a:r>
            <a:endParaRPr sz="2600" dirty="0">
              <a:latin typeface="Arial"/>
              <a:ea typeface="Arial"/>
              <a:cs typeface="Arial"/>
            </a:endParaRPr>
          </a:p>
          <a:p>
            <a:pPr marL="1001394" algn="l" rtl="0" eaLnBrk="0">
              <a:lnSpc>
                <a:spcPts val="3546"/>
              </a:lnSpc>
              <a:spcBef>
                <a:spcPts val="530"/>
              </a:spcBef>
              <a:tabLst/>
            </a:pPr>
            <a:r>
              <a:rPr sz="2600" b="1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26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LR</a:t>
            </a:r>
            <a:r>
              <a:rPr sz="2600" b="1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2600" b="1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RF</a:t>
            </a:r>
            <a:r>
              <a:rPr sz="2600" b="1" kern="0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2600" dirty="0">
              <a:latin typeface="Arial"/>
              <a:ea typeface="Arial"/>
              <a:cs typeface="Arial"/>
            </a:endParaRPr>
          </a:p>
        </p:txBody>
      </p:sp>
      <p:sp>
        <p:nvSpPr>
          <p:cNvPr id="108" name="textbox 108"/>
          <p:cNvSpPr/>
          <p:nvPr/>
        </p:nvSpPr>
        <p:spPr>
          <a:xfrm>
            <a:off x="15000355" y="8218862"/>
            <a:ext cx="1756410" cy="7810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81610" indent="-168910" algn="l" rtl="0" eaLnBrk="0">
              <a:lnSpc>
                <a:spcPct val="95000"/>
              </a:lnSpc>
              <a:tabLst/>
            </a:pPr>
            <a:r>
              <a:rPr sz="2600" b="1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Insights &amp;</a:t>
            </a:r>
            <a:r>
              <a:rPr sz="2600" b="1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Actions</a:t>
            </a:r>
            <a:endParaRPr sz="2600" dirty="0">
              <a:latin typeface="Arial"/>
              <a:ea typeface="Arial"/>
              <a:cs typeface="Arial"/>
            </a:endParaRPr>
          </a:p>
        </p:txBody>
      </p:sp>
      <p:sp>
        <p:nvSpPr>
          <p:cNvPr id="110" name="textbox 110"/>
          <p:cNvSpPr/>
          <p:nvPr/>
        </p:nvSpPr>
        <p:spPr>
          <a:xfrm>
            <a:off x="14305897" y="9810507"/>
            <a:ext cx="3710304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By : Zhang Jianyu</a:t>
            </a:r>
            <a:endParaRPr sz="2000" dirty="0">
              <a:latin typeface="Arial"/>
              <a:ea typeface="Arial"/>
              <a:cs typeface="Arial"/>
            </a:endParaRPr>
          </a:p>
        </p:txBody>
      </p:sp>
      <p:sp>
        <p:nvSpPr>
          <p:cNvPr id="112" name="textbox 112"/>
          <p:cNvSpPr/>
          <p:nvPr/>
        </p:nvSpPr>
        <p:spPr>
          <a:xfrm>
            <a:off x="2120957" y="8488525"/>
            <a:ext cx="1406525" cy="3238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65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5000"/>
              </a:lnSpc>
              <a:tabLst/>
            </a:pPr>
            <a:r>
              <a:rPr sz="2600" b="1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Dataset</a:t>
            </a:r>
            <a:endParaRPr sz="26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 11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6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144000" y="938179"/>
            <a:ext cx="9141904" cy="9348820"/>
          </a:xfrm>
          <a:prstGeom prst="rect">
            <a:avLst/>
          </a:prstGeom>
        </p:spPr>
      </p:pic>
      <p:sp>
        <p:nvSpPr>
          <p:cNvPr id="118" name="textbox 118"/>
          <p:cNvSpPr/>
          <p:nvPr/>
        </p:nvSpPr>
        <p:spPr>
          <a:xfrm>
            <a:off x="683785" y="4448977"/>
            <a:ext cx="11258550" cy="1377950"/>
          </a:xfrm>
          <a:prstGeom prst="rect">
            <a:avLst/>
          </a:prstGeom>
          <a:solidFill>
            <a:srgbClr val="F1CAD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902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96240" algn="l" rtl="0" eaLnBrk="0">
              <a:lnSpc>
                <a:spcPct val="99000"/>
              </a:lnSpc>
              <a:tabLst/>
            </a:pPr>
            <a:r>
              <a:rPr sz="6700" kern="0" spc="22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02 - Descriptive Statistics</a:t>
            </a:r>
            <a:endParaRPr sz="6700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 1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8F2E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581373" y="1863985"/>
            <a:ext cx="13125448" cy="7581900"/>
          </a:xfrm>
          <a:prstGeom prst="rect">
            <a:avLst/>
          </a:prstGeom>
        </p:spPr>
      </p:pic>
      <p:sp>
        <p:nvSpPr>
          <p:cNvPr id="124" name="textbox 124"/>
          <p:cNvSpPr/>
          <p:nvPr/>
        </p:nvSpPr>
        <p:spPr>
          <a:xfrm>
            <a:off x="528908" y="462598"/>
            <a:ext cx="16408400" cy="1132839"/>
          </a:xfrm>
          <a:prstGeom prst="rect">
            <a:avLst/>
          </a:prstGeom>
          <a:solidFill>
            <a:srgbClr val="F1CAD5">
              <a:alpha val="97254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46709" algn="l" rtl="0" eaLnBrk="0">
              <a:lnSpc>
                <a:spcPct val="100000"/>
              </a:lnSpc>
              <a:spcBef>
                <a:spcPts val="6"/>
              </a:spcBef>
              <a:tabLst/>
            </a:pPr>
            <a:r>
              <a:rPr sz="5500" kern="0" spc="14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No significant differences in ph</a:t>
            </a:r>
            <a:r>
              <a:rPr sz="5500" kern="0" spc="130" dirty="0">
                <a:solidFill>
                  <a:srgbClr val="294733">
                    <a:alpha val="100000"/>
                  </a:srgbClr>
                </a:solidFill>
                <a:latin typeface="Malgun Gothic"/>
                <a:ea typeface="Malgun Gothic"/>
                <a:cs typeface="Malgun Gothic"/>
              </a:rPr>
              <a:t>ysical attributes</a:t>
            </a:r>
            <a:endParaRPr sz="550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6" name="textbox 126"/>
          <p:cNvSpPr/>
          <p:nvPr/>
        </p:nvSpPr>
        <p:spPr>
          <a:xfrm>
            <a:off x="12428067" y="9813761"/>
            <a:ext cx="5520054" cy="3657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75"/>
              </a:lnSpc>
              <a:tabLst/>
            </a:pPr>
            <a:r>
              <a:rPr sz="2000" kern="0" spc="14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Presented B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y : Nguyen</a:t>
            </a:r>
            <a:r>
              <a:rPr sz="2000" kern="0" spc="21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Ngoc T</a:t>
            </a:r>
            <a:r>
              <a:rPr sz="2000" kern="0" spc="-36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hien</a:t>
            </a:r>
            <a:r>
              <a:rPr sz="2000" kern="0" spc="22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130" dirty="0">
                <a:solidFill>
                  <a:srgbClr val="17594A">
                    <a:alpha val="100000"/>
                  </a:srgbClr>
                </a:solidFill>
                <a:latin typeface="Arial"/>
                <a:ea typeface="Arial"/>
                <a:cs typeface="Arial"/>
              </a:rPr>
              <a:t>Huong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Application>Canva</ap:Applicat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Strategy - Group Project</dc:title>
  <dc:creator>Nguyen Ngoc Thien Huong</dc:creator>
  <cp:keywords>DAG1BdhEIPI,BADJeDKecrQ,0</cp:keywords>
  <dcterms:created xsi:type="dcterms:W3CDTF">2025-10-08T17:20:28Z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2025-10-08T17:22:15</vt:filetime>
  </property>
</Properties>
</file>